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45"/>
  </p:notesMasterIdLst>
  <p:sldIdLst>
    <p:sldId id="269" r:id="rId3"/>
    <p:sldId id="271" r:id="rId4"/>
    <p:sldId id="266" r:id="rId5"/>
    <p:sldId id="275" r:id="rId6"/>
    <p:sldId id="311" r:id="rId7"/>
    <p:sldId id="277" r:id="rId8"/>
    <p:sldId id="312" r:id="rId9"/>
    <p:sldId id="279" r:id="rId10"/>
    <p:sldId id="313" r:id="rId11"/>
    <p:sldId id="314" r:id="rId12"/>
    <p:sldId id="280" r:id="rId13"/>
    <p:sldId id="281" r:id="rId14"/>
    <p:sldId id="282" r:id="rId15"/>
    <p:sldId id="292" r:id="rId16"/>
    <p:sldId id="283" r:id="rId17"/>
    <p:sldId id="286" r:id="rId18"/>
    <p:sldId id="284" r:id="rId19"/>
    <p:sldId id="285" r:id="rId20"/>
    <p:sldId id="287" r:id="rId21"/>
    <p:sldId id="288" r:id="rId22"/>
    <p:sldId id="289" r:id="rId23"/>
    <p:sldId id="290" r:id="rId24"/>
    <p:sldId id="291" r:id="rId25"/>
    <p:sldId id="306" r:id="rId26"/>
    <p:sldId id="307" r:id="rId27"/>
    <p:sldId id="299" r:id="rId28"/>
    <p:sldId id="308" r:id="rId29"/>
    <p:sldId id="309" r:id="rId30"/>
    <p:sldId id="300" r:id="rId31"/>
    <p:sldId id="301" r:id="rId32"/>
    <p:sldId id="272" r:id="rId33"/>
    <p:sldId id="273" r:id="rId34"/>
    <p:sldId id="274" r:id="rId35"/>
    <p:sldId id="305" r:id="rId36"/>
    <p:sldId id="304" r:id="rId37"/>
    <p:sldId id="276" r:id="rId38"/>
    <p:sldId id="293" r:id="rId39"/>
    <p:sldId id="295" r:id="rId40"/>
    <p:sldId id="296" r:id="rId41"/>
    <p:sldId id="297" r:id="rId42"/>
    <p:sldId id="298" r:id="rId43"/>
    <p:sldId id="26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a:srgbClr val="FCFCFC"/>
    <a:srgbClr val="08ABD5"/>
    <a:srgbClr val="F6F6F7"/>
    <a:srgbClr val="E6E6E6"/>
    <a:srgbClr val="FAFAFA"/>
    <a:srgbClr val="F9F9F9"/>
    <a:srgbClr val="F2F2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60"/>
  </p:normalViewPr>
  <p:slideViewPr>
    <p:cSldViewPr snapToGrid="0">
      <p:cViewPr varScale="1">
        <p:scale>
          <a:sx n="116" d="100"/>
          <a:sy n="116" d="100"/>
        </p:scale>
        <p:origin x="102" y="4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18/03/2020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3/18/2020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aronr/bboxfinder.com" TargetMode="External"/><Relationship Id="rId3" Type="http://schemas.openxmlformats.org/officeDocument/2006/relationships/hyperlink" Target="http://130.56.242.19/NASA/WorldWind/nww_kml_ajax.js"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130.56.242.19/NASA/WorldWind/nww_kml_ajax.js"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yrasd/overpass-turbo" TargetMode="Externa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s://tyrasd.github.io/osmtogeojs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apbox/tokml" TargetMode="Externa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hyperlink" Target="http://130.56.242.19/NASA/WorldWind/nww_kml.html"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aronr/bboxfinder.com" TargetMode="Externa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hyperlink" Target="https://a.tiles.mapbox.com/" TargetMode="External"/><Relationship Id="rId4" Type="http://schemas.openxmlformats.org/officeDocument/2006/relationships/hyperlink" Target="mailto:'aaronr@z-pulley.com'"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hyperlink" Target="http://130.56.242.19/NASA/WorldWind/m_geoglam_wrapper_kml.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7.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hyperlink" Target="http://130.56.242.19/NASA/WorldWind/nww_kml.js" TargetMode="External"/><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view-source:http://130.56.242.19/BBox/?uid=13168#0.000000,0.000000,0.000000,0.000000" TargetMode="External"/><Relationship Id="rId5" Type="http://schemas.openxmlformats.org/officeDocument/2006/relationships/hyperlink" Target="http://130.56.242.19/NASA/WorldWind/nww_kml.html" TargetMode="External"/><Relationship Id="rId4" Type="http://schemas.openxmlformats.org/officeDocument/2006/relationships/hyperlink" Target="http://130.56.242.19/NASA/WorldWind/nww_kml_ajax.j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214183" y="2457940"/>
            <a:ext cx="11804821" cy="941752"/>
          </a:xfrm>
        </p:spPr>
        <p:txBody>
          <a:bodyPr>
            <a:noAutofit/>
          </a:bodyPr>
          <a:lstStyle/>
          <a:p>
            <a:r>
              <a:rPr lang="en-US"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WorldWind – KML - GEOGLAM</a:t>
            </a:r>
            <a:endParaRPr lang="en-AU"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0527957" y="6658713"/>
            <a:ext cx="1656226"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noProof="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noProof="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noProof="1">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licensed as per the Apache licence and therefore it is free to modify, use and distribute. However, the source code of the final product is the property of NCI and must not be given out, as it uses a Bing Maps licence key that is not transferable.</a:t>
            </a: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B0B65D1F-BAED-4A15-9ABB-3DD8F3241349}"/>
              </a:ext>
            </a:extLst>
          </p:cNvPr>
          <p:cNvSpPr txBox="1"/>
          <p:nvPr/>
        </p:nvSpPr>
        <p:spPr>
          <a:xfrm>
            <a:off x="1751012" y="5858273"/>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2-27 contain Technical Documentation; </a:t>
            </a:r>
            <a:r>
              <a:rPr lang="en-US" sz="1100" b="1" dirty="0">
                <a:solidFill>
                  <a:srgbClr val="00B050"/>
                </a:solidFill>
                <a:latin typeface="Calibri" panose="020F0502020204030204" pitchFamily="34" charset="0"/>
                <a:cs typeface="Calibri" panose="020F0502020204030204" pitchFamily="34" charset="0"/>
              </a:rPr>
              <a:t>28-32 have User Guide </a:t>
            </a:r>
            <a:r>
              <a:rPr lang="en-US" sz="1100" b="1" dirty="0">
                <a:solidFill>
                  <a:srgbClr val="FF0000"/>
                </a:solidFill>
                <a:latin typeface="Calibri" panose="020F0502020204030204" pitchFamily="34" charset="0"/>
                <a:cs typeface="Calibri" panose="020F0502020204030204" pitchFamily="34" charset="0"/>
              </a:rPr>
              <a:t>and 33-38 are Tutorials.</a:t>
            </a:r>
            <a:endParaRPr lang="en-AU" sz="11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8" name="TextBox 7">
            <a:extLst>
              <a:ext uri="{FF2B5EF4-FFF2-40B4-BE49-F238E27FC236}">
                <a16:creationId xmlns:a16="http://schemas.microsoft.com/office/drawing/2014/main" id="{1ACB6740-41E2-4E05-B92A-F52ECE1B1B8B}"/>
              </a:ext>
            </a:extLst>
          </p:cNvPr>
          <p:cNvSpPr txBox="1"/>
          <p:nvPr/>
        </p:nvSpPr>
        <p:spPr>
          <a:xfrm>
            <a:off x="663186" y="914145"/>
            <a:ext cx="6457951" cy="2431435"/>
          </a:xfrm>
          <a:prstGeom prst="rect">
            <a:avLst/>
          </a:prstGeom>
          <a:no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&lt;MultiGeometry&gt;&lt;Polygon&gt;&lt;outerBoundaryIs&gt;&lt;LinearRing&gt;&lt;coordinates&gt;137.7264071,-28.1236032 137.7276088,-28.1267824 137.7301837,-28.1302643 137.7334453,-28.1408607 137.7358485,-28.1460071 137.74117,-28.1494884 …</a:t>
            </a:r>
          </a:p>
          <a:p>
            <a:r>
              <a:rPr lang="en-US" sz="800" noProof="1">
                <a:latin typeface="Calibri" panose="020F0502020204030204" pitchFamily="34" charset="0"/>
                <a:cs typeface="Calibri" panose="020F0502020204030204" pitchFamily="34" charset="0"/>
              </a:rPr>
              <a:t>-29.0126894 137.596486,-29.0131397 137.5999192,-29.0140404 137.6031808,-29.0165924 137.6069573,-29.0204953 137.6098756,-29.022897&lt;/coordinates&gt;&lt;/LinearRing&gt;&lt;/innerBoundaryIs&gt;&lt;/Polygon&gt;&lt;/MultiGeometry&gt;</a:t>
            </a:r>
          </a:p>
          <a:p>
            <a:r>
              <a:rPr lang="en-US" sz="800" noProof="1">
                <a:latin typeface="Calibri" panose="020F0502020204030204" pitchFamily="34" charset="0"/>
                <a:cs typeface="Calibri" panose="020F0502020204030204" pitchFamily="34" charset="0"/>
              </a:rPr>
              <a:t>                &lt;/Placemark&gt;</a:t>
            </a:r>
          </a:p>
          <a:p>
            <a:r>
              <a:rPr lang="en-US" sz="800" noProof="1">
                <a:latin typeface="Calibri" panose="020F0502020204030204" pitchFamily="34" charset="0"/>
                <a:cs typeface="Calibri" panose="020F0502020204030204" pitchFamily="34" charset="0"/>
              </a:rPr>
              <a:t>                &lt;Placemark&gt;</a:t>
            </a:r>
          </a:p>
          <a:p>
            <a:r>
              <a:rPr lang="en-US"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&lt;Folder&gt;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&lt;name&gt;_______Dates________&lt;/name&gt;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sp>
        <p:nvSpPr>
          <p:cNvPr id="11" name="TextBox 10">
            <a:extLst>
              <a:ext uri="{FF2B5EF4-FFF2-40B4-BE49-F238E27FC236}">
                <a16:creationId xmlns:a16="http://schemas.microsoft.com/office/drawing/2014/main" id="{275F2B04-D794-4A7D-BCFC-0095B5DFC425}"/>
              </a:ext>
            </a:extLst>
          </p:cNvPr>
          <p:cNvSpPr txBox="1"/>
          <p:nvPr/>
        </p:nvSpPr>
        <p:spPr>
          <a:xfrm>
            <a:off x="7229791" y="1023897"/>
            <a:ext cx="3701802"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polygon representing one overlay element</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6617469" y="114636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2394196" y="1583626"/>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polygon</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1781874" y="164028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923D15-2F02-4FEE-98F9-248DB34E9FBE}"/>
              </a:ext>
            </a:extLst>
          </p:cNvPr>
          <p:cNvSpPr txBox="1"/>
          <p:nvPr/>
        </p:nvSpPr>
        <p:spPr>
          <a:xfrm>
            <a:off x="2394196" y="2078243"/>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layer</a:t>
            </a:r>
          </a:p>
        </p:txBody>
      </p:sp>
      <p:cxnSp>
        <p:nvCxnSpPr>
          <p:cNvPr id="18" name="Straight Arrow Connector 17">
            <a:extLst>
              <a:ext uri="{FF2B5EF4-FFF2-40B4-BE49-F238E27FC236}">
                <a16:creationId xmlns:a16="http://schemas.microsoft.com/office/drawing/2014/main" id="{B6F056B1-6918-43B5-8179-4DC3533AA3AD}"/>
              </a:ext>
            </a:extLst>
          </p:cNvPr>
          <p:cNvCxnSpPr/>
          <p:nvPr/>
        </p:nvCxnSpPr>
        <p:spPr>
          <a:xfrm flipH="1">
            <a:off x="1781874" y="21349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3F492F-ED23-4FEA-B972-97E86979C011}"/>
              </a:ext>
            </a:extLst>
          </p:cNvPr>
          <p:cNvSpPr txBox="1"/>
          <p:nvPr/>
        </p:nvSpPr>
        <p:spPr>
          <a:xfrm>
            <a:off x="3506304" y="2821370"/>
            <a:ext cx="258969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Title line for multiple dates</a:t>
            </a:r>
          </a:p>
        </p:txBody>
      </p:sp>
      <p:cxnSp>
        <p:nvCxnSpPr>
          <p:cNvPr id="20" name="Straight Arrow Connector 19">
            <a:extLst>
              <a:ext uri="{FF2B5EF4-FFF2-40B4-BE49-F238E27FC236}">
                <a16:creationId xmlns:a16="http://schemas.microsoft.com/office/drawing/2014/main" id="{FE396D72-5CED-4271-BCF7-FCB8D4B34A1B}"/>
              </a:ext>
            </a:extLst>
          </p:cNvPr>
          <p:cNvCxnSpPr/>
          <p:nvPr/>
        </p:nvCxnSpPr>
        <p:spPr>
          <a:xfrm flipH="1">
            <a:off x="2893982" y="286979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F47DC8-798F-4D5E-9CDB-D6A420224CF3}"/>
              </a:ext>
            </a:extLst>
          </p:cNvPr>
          <p:cNvSpPr txBox="1"/>
          <p:nvPr/>
        </p:nvSpPr>
        <p:spPr>
          <a:xfrm>
            <a:off x="2394196" y="2543143"/>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all overlay layers</a:t>
            </a:r>
          </a:p>
        </p:txBody>
      </p:sp>
      <p:cxnSp>
        <p:nvCxnSpPr>
          <p:cNvPr id="22" name="Straight Arrow Connector 21">
            <a:extLst>
              <a:ext uri="{FF2B5EF4-FFF2-40B4-BE49-F238E27FC236}">
                <a16:creationId xmlns:a16="http://schemas.microsoft.com/office/drawing/2014/main" id="{36739F39-2697-4406-A189-97E1A985AED8}"/>
              </a:ext>
            </a:extLst>
          </p:cNvPr>
          <p:cNvCxnSpPr/>
          <p:nvPr/>
        </p:nvCxnSpPr>
        <p:spPr>
          <a:xfrm flipH="1">
            <a:off x="1781874" y="25998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E4838AA-7E78-4E72-B746-8E8CF61B833C}"/>
              </a:ext>
            </a:extLst>
          </p:cNvPr>
          <p:cNvSpPr txBox="1"/>
          <p:nvPr/>
        </p:nvSpPr>
        <p:spPr>
          <a:xfrm>
            <a:off x="663186" y="3385742"/>
            <a:ext cx="6457951" cy="2846933"/>
          </a:xfrm>
          <a:prstGeom prst="rect">
            <a:avLst/>
          </a:prstGeom>
          <a:noFill/>
          <a:ln w="3175">
            <a:solidFill>
              <a:schemeClr val="tx1"/>
            </a:solidFill>
          </a:ln>
        </p:spPr>
        <p:txBody>
          <a:bodyPr wrap="square" rtlCol="0">
            <a:spAutoFit/>
          </a:bodyPr>
          <a:lstStyle/>
          <a:p>
            <a:pPr algn="l"/>
            <a:r>
              <a:rPr lang="en-US" sz="900" b="1" noProof="1">
                <a:latin typeface="Calibri" panose="020F0502020204030204" pitchFamily="34" charset="0"/>
                <a:cs typeface="Calibri" panose="020F0502020204030204" pitchFamily="34" charset="0"/>
              </a:rPr>
              <a:t>SUMMARY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KML file is enclosed in &lt;kml&gt;…&lt;/kml&gt; and its entire content in &lt;Document&gt;…&lt;/Document&gt;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&lt;Document&gt; holds multiple layers, each with multiple GSKY tiles and/or overlay polygons.</a:t>
            </a:r>
          </a:p>
          <a:p>
            <a:pPr marL="171450" indent="-171450" algn="l">
              <a:buFont typeface="Arial" panose="020B0604020202020204" pitchFamily="34" charset="0"/>
              <a:buChar char="•"/>
            </a:pPr>
            <a:r>
              <a:rPr lang="en-US" sz="900" noProof="1">
                <a:latin typeface="Calibri" panose="020F0502020204030204" pitchFamily="34" charset="0"/>
                <a:cs typeface="Calibri" panose="020F0502020204030204" pitchFamily="34" charset="0"/>
              </a:rPr>
              <a:t>A layer is enclosed in &lt;Folder&gt;…&lt;/Folder&gt;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tile is enclosed in &lt;GroundOverlay&gt;…&lt;/GroundOverlay&gt;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bounding box for a tile is enclosed in &lt;LatLonBox&gt;…&lt;/LatLonBox&gt;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tile is requested via a HREF request enclosed in &lt;Icon&gt;…&lt;/Icon&gt;</a:t>
            </a:r>
          </a:p>
          <a:p>
            <a:pPr marL="628650" lvl="1" indent="-171450">
              <a:buFont typeface="Arial" panose="020B0604020202020204" pitchFamily="34" charset="0"/>
              <a:buChar char="•"/>
            </a:pPr>
            <a:r>
              <a:rPr lang="en-US" sz="800" noProof="1">
                <a:latin typeface="Calibri" panose="020F0502020204030204" pitchFamily="34" charset="0"/>
                <a:cs typeface="Calibri" panose="020F0502020204030204" pitchFamily="34" charset="0"/>
              </a:rPr>
              <a:t> http://130.56.242.19/GEWeb/DEA_Layers/landsat8_nbar_16day/2013-06-07/3/135.0_-30.0_138.0_-27.0_2013-06-07_3.png</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Low resolution tiles have been pre-created and permanently stored on server.</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With high resolution tiles, the PNG file is created on the fly and stored on server. These are purged at midnight.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Each layer and each tile can be zoomed in independently.</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x,y,z coordinates for zooming are enclosed in &lt;LookAt&gt;…&lt;/LookAt&gt;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Overlay layers are placed AFTER the GSKY layers so that they are displayed on top.</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Overlay layers are also grouped as &lt;Folder&gt;…&lt;/Folder&gt;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Each overlay layer may have multiple polygons. </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number is shown next to the name of the layer. e.g. water: 448</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polygon is enclosed in &lt;Placemark&gt;…&lt;/Placemark&gt;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Folder, GroundOverlay and Placemark must have a non-empty name. </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If omitted, the system will give it a hash string as name. Give it as a single space if no name is required.</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last folder in the KML will be empty but will enclose the date layers when rendered in NWW.</a:t>
            </a:r>
          </a:p>
        </p:txBody>
      </p:sp>
    </p:spTree>
    <p:custDataLst>
      <p:tags r:id="rId1"/>
    </p:custDataLst>
    <p:extLst>
      <p:ext uri="{BB962C8B-B14F-4D97-AF65-F5344CB8AC3E}">
        <p14:creationId xmlns:p14="http://schemas.microsoft.com/office/powerpoint/2010/main" val="406821625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2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322620"/>
            <a:ext cx="7559160"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Several functions are called in response to user selection and input on the HTML page. </a:t>
            </a:r>
            <a:endParaRPr lang="en-AU" sz="11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5552FF-7512-4DDC-AEA4-30FDB82738AD}"/>
              </a:ext>
            </a:extLst>
          </p:cNvPr>
          <p:cNvPicPr>
            <a:picLocks noChangeAspect="1"/>
          </p:cNvPicPr>
          <p:nvPr/>
        </p:nvPicPr>
        <p:blipFill>
          <a:blip r:embed="rId4"/>
          <a:stretch>
            <a:fillRect/>
          </a:stretch>
        </p:blipFill>
        <p:spPr>
          <a:xfrm>
            <a:off x="759279" y="1776189"/>
            <a:ext cx="3114286" cy="285714"/>
          </a:xfrm>
          <a:prstGeom prst="rect">
            <a:avLst/>
          </a:prstGeom>
          <a:ln w="3175">
            <a:solidFill>
              <a:schemeClr val="tx1"/>
            </a:solidFill>
          </a:ln>
        </p:spPr>
      </p:pic>
      <p:sp>
        <p:nvSpPr>
          <p:cNvPr id="17" name="Rectangle 16">
            <a:extLst>
              <a:ext uri="{FF2B5EF4-FFF2-40B4-BE49-F238E27FC236}">
                <a16:creationId xmlns:a16="http://schemas.microsoft.com/office/drawing/2014/main" id="{5EF6DEF4-5CA9-4E98-8C60-24C4560B2AE4}"/>
              </a:ext>
            </a:extLst>
          </p:cNvPr>
          <p:cNvSpPr/>
          <p:nvPr/>
        </p:nvSpPr>
        <p:spPr>
          <a:xfrm>
            <a:off x="4216466" y="1791445"/>
            <a:ext cx="409435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name="layer" onchange="</a:t>
            </a:r>
            <a:r>
              <a:rPr lang="en-AU" sz="1100" b="1" noProof="1">
                <a:latin typeface="Calibri" panose="020F0502020204030204" pitchFamily="34" charset="0"/>
                <a:cs typeface="Calibri" panose="020F0502020204030204" pitchFamily="34" charset="0"/>
              </a:rPr>
              <a:t>InsertTimes</a:t>
            </a:r>
            <a:r>
              <a:rPr lang="en-AU" sz="1100" noProof="1">
                <a:latin typeface="Calibri" panose="020F0502020204030204" pitchFamily="34" charset="0"/>
                <a:cs typeface="Calibri" panose="020F0502020204030204" pitchFamily="34" charset="0"/>
              </a:rPr>
              <a:t>(this)"&gt;</a:t>
            </a:r>
          </a:p>
        </p:txBody>
      </p:sp>
      <p:sp>
        <p:nvSpPr>
          <p:cNvPr id="18" name="TextBox 17">
            <a:extLst>
              <a:ext uri="{FF2B5EF4-FFF2-40B4-BE49-F238E27FC236}">
                <a16:creationId xmlns:a16="http://schemas.microsoft.com/office/drawing/2014/main" id="{23E7A04F-E4CC-43B1-8446-680B2DE7DC37}"/>
              </a:ext>
            </a:extLst>
          </p:cNvPr>
          <p:cNvSpPr txBox="1"/>
          <p:nvPr/>
        </p:nvSpPr>
        <p:spPr>
          <a:xfrm>
            <a:off x="4210047" y="2056139"/>
            <a:ext cx="4101974" cy="984885"/>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data acquisition times.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times[i] = "2001-01-01T00:00:00.000Z,…,"</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&lt;select name="time" multiple="multiple"&gt;</a:t>
            </a:r>
          </a:p>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Change the thumbnail image to suit the layer.</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main_images = ['geoglam_fractional_cover.png’,… ];</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main_image.src = '/images/' + main_images[i]; </a:t>
            </a:r>
          </a:p>
        </p:txBody>
      </p:sp>
      <p:cxnSp>
        <p:nvCxnSpPr>
          <p:cNvPr id="20" name="Straight Arrow Connector 19">
            <a:extLst>
              <a:ext uri="{FF2B5EF4-FFF2-40B4-BE49-F238E27FC236}">
                <a16:creationId xmlns:a16="http://schemas.microsoft.com/office/drawing/2014/main" id="{35F779C1-4D5E-433F-A60D-A98AC0BD8E0C}"/>
              </a:ext>
            </a:extLst>
          </p:cNvPr>
          <p:cNvCxnSpPr>
            <a:cxnSpLocks/>
            <a:stCxn id="17" idx="1"/>
            <a:endCxn id="6" idx="3"/>
          </p:cNvCxnSpPr>
          <p:nvPr/>
        </p:nvCxnSpPr>
        <p:spPr>
          <a:xfrm flipH="1" flipV="1">
            <a:off x="3873565" y="19190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07899A-D157-4A39-9EA3-7EE531928F76}"/>
              </a:ext>
            </a:extLst>
          </p:cNvPr>
          <p:cNvPicPr>
            <a:picLocks noChangeAspect="1"/>
          </p:cNvPicPr>
          <p:nvPr/>
        </p:nvPicPr>
        <p:blipFill>
          <a:blip r:embed="rId5"/>
          <a:stretch>
            <a:fillRect/>
          </a:stretch>
        </p:blipFill>
        <p:spPr>
          <a:xfrm>
            <a:off x="759278" y="2110292"/>
            <a:ext cx="3114285" cy="495238"/>
          </a:xfrm>
          <a:prstGeom prst="rect">
            <a:avLst/>
          </a:prstGeom>
          <a:ln w="3175">
            <a:solidFill>
              <a:schemeClr val="tx1"/>
            </a:solidFill>
          </a:ln>
        </p:spPr>
      </p:pic>
      <p:pic>
        <p:nvPicPr>
          <p:cNvPr id="23" name="Picture 22">
            <a:extLst>
              <a:ext uri="{FF2B5EF4-FFF2-40B4-BE49-F238E27FC236}">
                <a16:creationId xmlns:a16="http://schemas.microsoft.com/office/drawing/2014/main" id="{01164117-00E8-48AB-BD2E-04FA42432670}"/>
              </a:ext>
            </a:extLst>
          </p:cNvPr>
          <p:cNvPicPr>
            <a:picLocks noChangeAspect="1"/>
          </p:cNvPicPr>
          <p:nvPr/>
        </p:nvPicPr>
        <p:blipFill>
          <a:blip r:embed="rId6"/>
          <a:stretch>
            <a:fillRect/>
          </a:stretch>
        </p:blipFill>
        <p:spPr>
          <a:xfrm>
            <a:off x="759278" y="3287817"/>
            <a:ext cx="3114285" cy="610108"/>
          </a:xfrm>
          <a:prstGeom prst="rect">
            <a:avLst/>
          </a:prstGeom>
          <a:ln w="3175">
            <a:solidFill>
              <a:schemeClr val="tx1"/>
            </a:solidFill>
          </a:ln>
        </p:spPr>
      </p:pic>
      <p:sp>
        <p:nvSpPr>
          <p:cNvPr id="24" name="Rectangle 23">
            <a:extLst>
              <a:ext uri="{FF2B5EF4-FFF2-40B4-BE49-F238E27FC236}">
                <a16:creationId xmlns:a16="http://schemas.microsoft.com/office/drawing/2014/main" id="{83C81309-FE22-4961-AD9E-FAF5155F037F}"/>
              </a:ext>
            </a:extLst>
          </p:cNvPr>
          <p:cNvSpPr/>
          <p:nvPr/>
        </p:nvSpPr>
        <p:spPr>
          <a:xfrm>
            <a:off x="4216466" y="3302392"/>
            <a:ext cx="4101974"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name=“region" onchange="</a:t>
            </a:r>
            <a:r>
              <a:rPr lang="en-AU" sz="1100" b="1" noProof="1">
                <a:latin typeface="Calibri" panose="020F0502020204030204" pitchFamily="34" charset="0"/>
                <a:cs typeface="Calibri" panose="020F0502020204030204" pitchFamily="34" charset="0"/>
              </a:rPr>
              <a:t>GetCoordinates</a:t>
            </a:r>
            <a:r>
              <a:rPr lang="en-AU" sz="1100" noProof="1">
                <a:latin typeface="Calibri" panose="020F0502020204030204" pitchFamily="34" charset="0"/>
                <a:cs typeface="Calibri" panose="020F0502020204030204" pitchFamily="34" charset="0"/>
              </a:rPr>
              <a:t>(this.form,this)"&gt;</a:t>
            </a:r>
          </a:p>
        </p:txBody>
      </p:sp>
      <p:sp>
        <p:nvSpPr>
          <p:cNvPr id="25" name="TextBox 24">
            <a:extLst>
              <a:ext uri="{FF2B5EF4-FFF2-40B4-BE49-F238E27FC236}">
                <a16:creationId xmlns:a16="http://schemas.microsoft.com/office/drawing/2014/main" id="{271F97EB-2893-46EA-95D8-ED02F89C99F9}"/>
              </a:ext>
            </a:extLst>
          </p:cNvPr>
          <p:cNvSpPr txBox="1"/>
          <p:nvPr/>
        </p:nvSpPr>
        <p:spPr>
          <a:xfrm>
            <a:off x="4210047" y="3567086"/>
            <a:ext cx="4108392" cy="400110"/>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bounding box coordinates.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region["AU"] = "112.324219,-44.087585,153.984375,-10.919618"; </a:t>
            </a:r>
          </a:p>
        </p:txBody>
      </p:sp>
      <p:cxnSp>
        <p:nvCxnSpPr>
          <p:cNvPr id="26" name="Straight Arrow Connector 25">
            <a:extLst>
              <a:ext uri="{FF2B5EF4-FFF2-40B4-BE49-F238E27FC236}">
                <a16:creationId xmlns:a16="http://schemas.microsoft.com/office/drawing/2014/main" id="{14A926D2-7337-4E12-897B-FE311AAB6893}"/>
              </a:ext>
            </a:extLst>
          </p:cNvPr>
          <p:cNvCxnSpPr>
            <a:cxnSpLocks/>
            <a:stCxn id="24" idx="1"/>
          </p:cNvCxnSpPr>
          <p:nvPr/>
        </p:nvCxnSpPr>
        <p:spPr>
          <a:xfrm flipH="1" flipV="1">
            <a:off x="3873568" y="342999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DE472-4001-41F3-81BA-BEE5770B7DB2}"/>
              </a:ext>
            </a:extLst>
          </p:cNvPr>
          <p:cNvCxnSpPr>
            <a:cxnSpLocks/>
          </p:cNvCxnSpPr>
          <p:nvPr/>
        </p:nvCxnSpPr>
        <p:spPr>
          <a:xfrm flipH="1" flipV="1">
            <a:off x="3867148" y="3756761"/>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6AB1A6-C04C-43FB-9C41-92143A6269C5}"/>
              </a:ext>
            </a:extLst>
          </p:cNvPr>
          <p:cNvCxnSpPr>
            <a:cxnSpLocks/>
          </p:cNvCxnSpPr>
          <p:nvPr/>
        </p:nvCxnSpPr>
        <p:spPr>
          <a:xfrm flipH="1" flipV="1">
            <a:off x="3867147" y="234067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5A41979-DD59-47FA-A45C-A8437843E620}"/>
              </a:ext>
            </a:extLst>
          </p:cNvPr>
          <p:cNvPicPr>
            <a:picLocks noChangeAspect="1"/>
          </p:cNvPicPr>
          <p:nvPr/>
        </p:nvPicPr>
        <p:blipFill>
          <a:blip r:embed="rId7"/>
          <a:stretch>
            <a:fillRect/>
          </a:stretch>
        </p:blipFill>
        <p:spPr>
          <a:xfrm>
            <a:off x="3495718" y="4128774"/>
            <a:ext cx="371429" cy="238095"/>
          </a:xfrm>
          <a:prstGeom prst="rect">
            <a:avLst/>
          </a:prstGeom>
        </p:spPr>
      </p:pic>
      <p:sp>
        <p:nvSpPr>
          <p:cNvPr id="33" name="Rectangle 32">
            <a:extLst>
              <a:ext uri="{FF2B5EF4-FFF2-40B4-BE49-F238E27FC236}">
                <a16:creationId xmlns:a16="http://schemas.microsoft.com/office/drawing/2014/main" id="{8C76D884-6016-4174-AEC7-FCC31299E812}"/>
              </a:ext>
            </a:extLst>
          </p:cNvPr>
          <p:cNvSpPr/>
          <p:nvPr/>
        </p:nvSpPr>
        <p:spPr>
          <a:xfrm>
            <a:off x="4214721" y="4102175"/>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ShowHideBBoxFinder</a:t>
            </a:r>
            <a:r>
              <a:rPr lang="en-AU" sz="1050" noProof="1">
                <a:latin typeface="Calibri" panose="020F0502020204030204" pitchFamily="34" charset="0"/>
                <a:cs typeface="Calibri" panose="020F0502020204030204" pitchFamily="34" charset="0"/>
              </a:rPr>
              <a:t>(document.BBox_finder)"&gt;</a:t>
            </a:r>
          </a:p>
        </p:txBody>
      </p:sp>
      <p:sp>
        <p:nvSpPr>
          <p:cNvPr id="34" name="TextBox 33">
            <a:extLst>
              <a:ext uri="{FF2B5EF4-FFF2-40B4-BE49-F238E27FC236}">
                <a16:creationId xmlns:a16="http://schemas.microsoft.com/office/drawing/2014/main" id="{8AC6A02F-018F-4951-8763-D0ADCE1FE953}"/>
              </a:ext>
            </a:extLst>
          </p:cNvPr>
          <p:cNvSpPr txBox="1"/>
          <p:nvPr/>
        </p:nvSpPr>
        <p:spPr>
          <a:xfrm>
            <a:off x="4216466" y="4358705"/>
            <a:ext cx="4101973"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rand = Math.floor((Math.random()*1000000)+1);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iframe = 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iframe.src</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 = "/BBox?uid="+rand;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showHideToggle('bbox_finder', 'div');</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bbox_finder.scrollIntoView(true);</a:t>
            </a:r>
          </a:p>
        </p:txBody>
      </p:sp>
      <p:cxnSp>
        <p:nvCxnSpPr>
          <p:cNvPr id="35" name="Straight Arrow Connector 34">
            <a:extLst>
              <a:ext uri="{FF2B5EF4-FFF2-40B4-BE49-F238E27FC236}">
                <a16:creationId xmlns:a16="http://schemas.microsoft.com/office/drawing/2014/main" id="{8A573CA9-22B4-4C10-905E-3675C87A1905}"/>
              </a:ext>
            </a:extLst>
          </p:cNvPr>
          <p:cNvCxnSpPr>
            <a:cxnSpLocks/>
            <a:stCxn id="33" idx="1"/>
          </p:cNvCxnSpPr>
          <p:nvPr/>
        </p:nvCxnSpPr>
        <p:spPr>
          <a:xfrm flipH="1">
            <a:off x="3871823" y="4229133"/>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E1A0D-DF78-45F5-B847-BB3052F88D6D}"/>
              </a:ext>
            </a:extLst>
          </p:cNvPr>
          <p:cNvSpPr txBox="1"/>
          <p:nvPr/>
        </p:nvSpPr>
        <p:spPr>
          <a:xfrm>
            <a:off x="-43548" y="6017079"/>
            <a:ext cx="7864933" cy="246221"/>
          </a:xfrm>
          <a:prstGeom prst="rect">
            <a:avLst/>
          </a:prstGeom>
          <a:noFill/>
        </p:spPr>
        <p:txBody>
          <a:bodyPr wrap="square" rtlCol="0">
            <a:spAutoFit/>
          </a:bodyPr>
          <a:lstStyle/>
          <a:p>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BBox is an external program forked form </a:t>
            </a:r>
            <a:r>
              <a:rPr lang="en-AU" sz="800" noProof="1">
                <a:latin typeface="Calibri" panose="020F0502020204030204" pitchFamily="34" charset="0"/>
                <a:cs typeface="Calibri" panose="020F0502020204030204" pitchFamily="34" charset="0"/>
                <a:hlinkClick r:id="rId8"/>
              </a:rPr>
              <a:t>here</a:t>
            </a:r>
            <a:r>
              <a:rPr lang="en-AU" sz="800" noProof="1">
                <a:latin typeface="Calibri" panose="020F0502020204030204" pitchFamily="34" charset="0"/>
                <a:cs typeface="Calibri" panose="020F0502020204030204" pitchFamily="34" charset="0"/>
              </a:rPr>
              <a:t> and modified to suit. It resides on the local server. See slide, ‘User Guide – BBox Finder’ for a view and description.</a:t>
            </a:r>
          </a:p>
        </p:txBody>
      </p:sp>
      <p:pic>
        <p:nvPicPr>
          <p:cNvPr id="37" name="Picture 36">
            <a:extLst>
              <a:ext uri="{FF2B5EF4-FFF2-40B4-BE49-F238E27FC236}">
                <a16:creationId xmlns:a16="http://schemas.microsoft.com/office/drawing/2014/main" id="{961CE7E6-BE82-4693-B239-D3DC06278FD8}"/>
              </a:ext>
            </a:extLst>
          </p:cNvPr>
          <p:cNvPicPr>
            <a:picLocks noChangeAspect="1"/>
          </p:cNvPicPr>
          <p:nvPr/>
        </p:nvPicPr>
        <p:blipFill>
          <a:blip r:embed="rId9"/>
          <a:stretch>
            <a:fillRect/>
          </a:stretch>
        </p:blipFill>
        <p:spPr>
          <a:xfrm>
            <a:off x="3654515" y="5343465"/>
            <a:ext cx="219048" cy="209524"/>
          </a:xfrm>
          <a:prstGeom prst="rect">
            <a:avLst/>
          </a:prstGeom>
          <a:ln w="3175">
            <a:solidFill>
              <a:schemeClr val="tx1"/>
            </a:solidFill>
          </a:ln>
        </p:spPr>
      </p:pic>
      <p:sp>
        <p:nvSpPr>
          <p:cNvPr id="38" name="Rectangle 37">
            <a:extLst>
              <a:ext uri="{FF2B5EF4-FFF2-40B4-BE49-F238E27FC236}">
                <a16:creationId xmlns:a16="http://schemas.microsoft.com/office/drawing/2014/main" id="{9F971F2D-D640-4924-9E39-ADB771723260}"/>
              </a:ext>
            </a:extLst>
          </p:cNvPr>
          <p:cNvSpPr/>
          <p:nvPr/>
        </p:nvSpPr>
        <p:spPr>
          <a:xfrm>
            <a:off x="4214784" y="5312787"/>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GetBBoxValue</a:t>
            </a:r>
            <a:r>
              <a:rPr lang="en-AU" sz="1050" noProof="1">
                <a:latin typeface="Calibri" panose="020F0502020204030204" pitchFamily="34" charset="0"/>
                <a:cs typeface="Calibri" panose="020F0502020204030204" pitchFamily="34" charset="0"/>
              </a:rPr>
              <a:t>(1)"&gt;</a:t>
            </a:r>
          </a:p>
        </p:txBody>
      </p:sp>
      <p:sp>
        <p:nvSpPr>
          <p:cNvPr id="39" name="TextBox 38">
            <a:extLst>
              <a:ext uri="{FF2B5EF4-FFF2-40B4-BE49-F238E27FC236}">
                <a16:creationId xmlns:a16="http://schemas.microsoft.com/office/drawing/2014/main" id="{E87F22C5-0308-446F-95BE-4AAC9E918970}"/>
              </a:ext>
            </a:extLst>
          </p:cNvPr>
          <p:cNvSpPr txBox="1"/>
          <p:nvPr/>
        </p:nvSpPr>
        <p:spPr>
          <a:xfrm>
            <a:off x="4216528" y="5569317"/>
            <a:ext cx="6527671"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bbox= document.getElementById('BBox_finder'</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).contentWindow.document.getElementById('boxbounds').innerHTML;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form.bbox.value = bbox;</a:t>
            </a:r>
          </a:p>
        </p:txBody>
      </p:sp>
      <p:cxnSp>
        <p:nvCxnSpPr>
          <p:cNvPr id="40" name="Straight Arrow Connector 39">
            <a:extLst>
              <a:ext uri="{FF2B5EF4-FFF2-40B4-BE49-F238E27FC236}">
                <a16:creationId xmlns:a16="http://schemas.microsoft.com/office/drawing/2014/main" id="{15B0842C-8125-4F27-AAF3-6F025E66CEE8}"/>
              </a:ext>
            </a:extLst>
          </p:cNvPr>
          <p:cNvCxnSpPr>
            <a:cxnSpLocks/>
          </p:cNvCxnSpPr>
          <p:nvPr/>
        </p:nvCxnSpPr>
        <p:spPr>
          <a:xfrm flipH="1">
            <a:off x="3867147" y="5442217"/>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C1D973D-631D-4A65-B757-A546914ACE14}"/>
              </a:ext>
            </a:extLst>
          </p:cNvPr>
          <p:cNvPicPr>
            <a:picLocks noChangeAspect="1"/>
          </p:cNvPicPr>
          <p:nvPr/>
        </p:nvPicPr>
        <p:blipFill>
          <a:blip r:embed="rId10"/>
          <a:stretch>
            <a:fillRect/>
          </a:stretch>
        </p:blipFill>
        <p:spPr>
          <a:xfrm>
            <a:off x="759278" y="5299186"/>
            <a:ext cx="2862234" cy="285714"/>
          </a:xfrm>
          <a:prstGeom prst="rect">
            <a:avLst/>
          </a:prstGeom>
          <a:ln w="3175">
            <a:solidFill>
              <a:schemeClr val="tx1"/>
            </a:solidFill>
          </a:ln>
        </p:spPr>
      </p:pic>
      <p:pic>
        <p:nvPicPr>
          <p:cNvPr id="5" name="Picture 4">
            <a:extLst>
              <a:ext uri="{FF2B5EF4-FFF2-40B4-BE49-F238E27FC236}">
                <a16:creationId xmlns:a16="http://schemas.microsoft.com/office/drawing/2014/main" id="{F5FB8EC8-2FC8-40DE-B5B8-54B2D3D85AFC}"/>
              </a:ext>
            </a:extLst>
          </p:cNvPr>
          <p:cNvPicPr>
            <a:picLocks noChangeAspect="1"/>
          </p:cNvPicPr>
          <p:nvPr/>
        </p:nvPicPr>
        <p:blipFill>
          <a:blip r:embed="rId11"/>
          <a:stretch>
            <a:fillRect/>
          </a:stretch>
        </p:blipFill>
        <p:spPr>
          <a:xfrm>
            <a:off x="751114" y="2643323"/>
            <a:ext cx="544338" cy="428780"/>
          </a:xfrm>
          <a:prstGeom prst="rect">
            <a:avLst/>
          </a:prstGeom>
        </p:spPr>
      </p:pic>
    </p:spTree>
    <p:custDataLst>
      <p:tags r:id="rId1"/>
    </p:custDataLst>
    <p:extLst>
      <p:ext uri="{BB962C8B-B14F-4D97-AF65-F5344CB8AC3E}">
        <p14:creationId xmlns:p14="http://schemas.microsoft.com/office/powerpoint/2010/main" val="89106266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ECBFA8-0A45-4E65-9300-61C621223B0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5F829DF-9214-4A56-A8B9-339B19FA15E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FB22C68-13D0-4A0D-9558-689CF01BF1BA}"/>
              </a:ext>
            </a:extLst>
          </p:cNvPr>
          <p:cNvSpPr/>
          <p:nvPr/>
        </p:nvSpPr>
        <p:spPr>
          <a:xfrm>
            <a:off x="5021055" y="1624712"/>
            <a:ext cx="627831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&lt;img onmousedown="</a:t>
            </a:r>
            <a:r>
              <a:rPr lang="en-AU" sz="1100" b="1" noProof="1">
                <a:latin typeface="Calibri" panose="020F0502020204030204" pitchFamily="34" charset="0"/>
                <a:cs typeface="Calibri" panose="020F0502020204030204" pitchFamily="34" charset="0"/>
              </a:rPr>
              <a:t>ZoomInAroundCrosshair</a:t>
            </a:r>
            <a:r>
              <a:rPr lang="en-AU" sz="1100" noProof="1">
                <a:latin typeface="Calibri" panose="020F0502020204030204" pitchFamily="34" charset="0"/>
                <a:cs typeface="Calibri" panose="020F0502020204030204" pitchFamily="34" charset="0"/>
              </a:rPr>
              <a:t>();"&gt;</a:t>
            </a:r>
          </a:p>
        </p:txBody>
      </p:sp>
      <p:sp>
        <p:nvSpPr>
          <p:cNvPr id="9" name="TextBox 8">
            <a:extLst>
              <a:ext uri="{FF2B5EF4-FFF2-40B4-BE49-F238E27FC236}">
                <a16:creationId xmlns:a16="http://schemas.microsoft.com/office/drawing/2014/main" id="{5688AFE1-49D8-445F-90DF-7B26BDD0B4D3}"/>
              </a:ext>
            </a:extLst>
          </p:cNvPr>
          <p:cNvSpPr txBox="1"/>
          <p:nvPr/>
        </p:nvSpPr>
        <p:spPr>
          <a:xfrm>
            <a:off x="5018311" y="1885929"/>
            <a:ext cx="6281060"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crosshair= document.getElementById('BBox_finder').contentWindow.document.getElementById('center').innerHTML;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document.forms.google_earth.crosshair.value = crosshair;</a:t>
            </a:r>
          </a:p>
        </p:txBody>
      </p:sp>
      <p:cxnSp>
        <p:nvCxnSpPr>
          <p:cNvPr id="10" name="Straight Arrow Connector 9">
            <a:extLst>
              <a:ext uri="{FF2B5EF4-FFF2-40B4-BE49-F238E27FC236}">
                <a16:creationId xmlns:a16="http://schemas.microsoft.com/office/drawing/2014/main" id="{2F40373E-C290-42F0-B53A-8A241926F141}"/>
              </a:ext>
            </a:extLst>
          </p:cNvPr>
          <p:cNvCxnSpPr>
            <a:cxnSpLocks/>
          </p:cNvCxnSpPr>
          <p:nvPr/>
        </p:nvCxnSpPr>
        <p:spPr>
          <a:xfrm flipH="1" flipV="1">
            <a:off x="4676782" y="176321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69B571-BB0D-4B5C-840F-B328B89C5420}"/>
              </a:ext>
            </a:extLst>
          </p:cNvPr>
          <p:cNvPicPr>
            <a:picLocks noChangeAspect="1"/>
          </p:cNvPicPr>
          <p:nvPr/>
        </p:nvPicPr>
        <p:blipFill>
          <a:blip r:embed="rId4"/>
          <a:stretch>
            <a:fillRect/>
          </a:stretch>
        </p:blipFill>
        <p:spPr>
          <a:xfrm>
            <a:off x="746435" y="1611911"/>
            <a:ext cx="3942857" cy="304762"/>
          </a:xfrm>
          <a:prstGeom prst="rect">
            <a:avLst/>
          </a:prstGeom>
          <a:ln w="3175">
            <a:solidFill>
              <a:schemeClr val="tx1"/>
            </a:solidFill>
          </a:ln>
        </p:spPr>
      </p:pic>
      <p:sp>
        <p:nvSpPr>
          <p:cNvPr id="12" name="TextBox 11">
            <a:extLst>
              <a:ext uri="{FF2B5EF4-FFF2-40B4-BE49-F238E27FC236}">
                <a16:creationId xmlns:a16="http://schemas.microsoft.com/office/drawing/2014/main" id="{28CBCD43-2BF6-4965-88C7-ABB8F7A56555}"/>
              </a:ext>
            </a:extLst>
          </p:cNvPr>
          <p:cNvSpPr txBox="1"/>
          <p:nvPr/>
        </p:nvSpPr>
        <p:spPr>
          <a:xfrm>
            <a:off x="5018311" y="2254057"/>
            <a:ext cx="6281060" cy="106182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form = document.forms.google_earth; </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x1 = parseFloat(x) - parseFloat((zoom_size/10));  x1 = x1.toFixed(1);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y1 = parseFloat(y) - parseFloat((zoom_size/10));  y1 = y1.toFixed(1);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x2 = parseFloat(x) + parseFloat((zoom_size/10)) + 0.1; x2 = x2.toFixed(1);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y2 = parseFloat(y) + parseFloat((zoom_size/10)) + 0.1; y2 = y2.toFixed(1);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bbox = x1 + "," + y1 + "," + x2 + "," + y2;</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form.bbox.value = bbox;</a:t>
            </a:r>
          </a:p>
        </p:txBody>
      </p:sp>
      <p:pic>
        <p:nvPicPr>
          <p:cNvPr id="13" name="Picture 12">
            <a:extLst>
              <a:ext uri="{FF2B5EF4-FFF2-40B4-BE49-F238E27FC236}">
                <a16:creationId xmlns:a16="http://schemas.microsoft.com/office/drawing/2014/main" id="{C3D4B8E7-1C50-49E6-9066-24796502D4D5}"/>
              </a:ext>
            </a:extLst>
          </p:cNvPr>
          <p:cNvPicPr>
            <a:picLocks noChangeAspect="1"/>
          </p:cNvPicPr>
          <p:nvPr/>
        </p:nvPicPr>
        <p:blipFill>
          <a:blip r:embed="rId5"/>
          <a:stretch>
            <a:fillRect/>
          </a:stretch>
        </p:blipFill>
        <p:spPr>
          <a:xfrm>
            <a:off x="1486306" y="2630548"/>
            <a:ext cx="3190476" cy="276190"/>
          </a:xfrm>
          <a:prstGeom prst="rect">
            <a:avLst/>
          </a:prstGeom>
          <a:ln w="3175">
            <a:solidFill>
              <a:schemeClr val="tx1"/>
            </a:solidFill>
          </a:ln>
        </p:spPr>
      </p:pic>
      <p:cxnSp>
        <p:nvCxnSpPr>
          <p:cNvPr id="14" name="Straight Arrow Connector 13">
            <a:extLst>
              <a:ext uri="{FF2B5EF4-FFF2-40B4-BE49-F238E27FC236}">
                <a16:creationId xmlns:a16="http://schemas.microsoft.com/office/drawing/2014/main" id="{C905A520-202F-4782-9EBA-9E7D72CE723F}"/>
              </a:ext>
            </a:extLst>
          </p:cNvPr>
          <p:cNvCxnSpPr>
            <a:cxnSpLocks/>
          </p:cNvCxnSpPr>
          <p:nvPr/>
        </p:nvCxnSpPr>
        <p:spPr>
          <a:xfrm flipH="1" flipV="1">
            <a:off x="4676782" y="2751605"/>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3A5CBB-FA4F-49BE-95EE-ED8FBDB9536F}"/>
              </a:ext>
            </a:extLst>
          </p:cNvPr>
          <p:cNvSpPr/>
          <p:nvPr/>
        </p:nvSpPr>
        <p:spPr>
          <a:xfrm>
            <a:off x="5021055" y="3433209"/>
            <a:ext cx="6278316" cy="261610"/>
          </a:xfrm>
          <a:prstGeom prst="rect">
            <a:avLst/>
          </a:prstGeom>
          <a:ln w="3175">
            <a:solidFill>
              <a:schemeClr val="tx1"/>
            </a:solidFill>
          </a:ln>
        </p:spPr>
        <p:txBody>
          <a:bodyPr wrap="square">
            <a:spAutoFit/>
          </a:bodyPr>
          <a:lstStyle/>
          <a:p>
            <a:r>
              <a:rPr lang="en-US" sz="1100" noProof="1">
                <a:latin typeface="Calibri" panose="020F0502020204030204" pitchFamily="34" charset="0"/>
                <a:cs typeface="Calibri" panose="020F0502020204030204" pitchFamily="34" charset="0"/>
              </a:rPr>
              <a:t>&lt;select name="key" onchange="</a:t>
            </a:r>
            <a:r>
              <a:rPr lang="en-US" sz="1100" b="1" noProof="1">
                <a:latin typeface="Calibri" panose="020F0502020204030204" pitchFamily="34" charset="0"/>
                <a:cs typeface="Calibri" panose="020F0502020204030204" pitchFamily="34" charset="0"/>
              </a:rPr>
              <a:t>FillTheValues</a:t>
            </a:r>
            <a:r>
              <a:rPr lang="en-US" sz="1100" noProof="1">
                <a:latin typeface="Calibri" panose="020F0502020204030204" pitchFamily="34" charset="0"/>
                <a:cs typeface="Calibri" panose="020F0502020204030204" pitchFamily="34" charset="0"/>
              </a:rPr>
              <a:t>(this) "&gt;</a:t>
            </a:r>
            <a:endParaRPr lang="en-AU" sz="11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FC0813D-075E-46A1-9B75-AACCF3B9D97A}"/>
              </a:ext>
            </a:extLst>
          </p:cNvPr>
          <p:cNvSpPr txBox="1"/>
          <p:nvPr/>
        </p:nvSpPr>
        <p:spPr>
          <a:xfrm>
            <a:off x="5018311" y="3694426"/>
            <a:ext cx="6281060"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key_values["natural"] = ["bay","beach"…];</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key = item.value;	</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values = key_values[key];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select_list = "&lt;select name="value" onchange="GetKeyValuePairs(this.form,this)"&gt;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select_list += "	&lt;option value=\"" + values[j] + "\" &gt;" + values[j] + "&lt;/option&gt;\n";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document.getElementById("key_values").innerHTML = select_list;</a:t>
            </a:r>
          </a:p>
        </p:txBody>
      </p:sp>
      <p:cxnSp>
        <p:nvCxnSpPr>
          <p:cNvPr id="18" name="Straight Arrow Connector 17">
            <a:extLst>
              <a:ext uri="{FF2B5EF4-FFF2-40B4-BE49-F238E27FC236}">
                <a16:creationId xmlns:a16="http://schemas.microsoft.com/office/drawing/2014/main" id="{9E9828B0-00BA-4348-8CB2-32904CBBB918}"/>
              </a:ext>
            </a:extLst>
          </p:cNvPr>
          <p:cNvCxnSpPr>
            <a:cxnSpLocks/>
          </p:cNvCxnSpPr>
          <p:nvPr/>
        </p:nvCxnSpPr>
        <p:spPr>
          <a:xfrm flipH="1" flipV="1">
            <a:off x="4676782" y="3553418"/>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8D670-D567-4345-87C5-7449ED3892F8}"/>
              </a:ext>
            </a:extLst>
          </p:cNvPr>
          <p:cNvCxnSpPr>
            <a:cxnSpLocks/>
          </p:cNvCxnSpPr>
          <p:nvPr/>
        </p:nvCxnSpPr>
        <p:spPr>
          <a:xfrm flipH="1" flipV="1">
            <a:off x="4675410" y="4120723"/>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BDA1AD6-E06D-43C4-8D3F-CEA40F3B2ACA}"/>
              </a:ext>
            </a:extLst>
          </p:cNvPr>
          <p:cNvPicPr>
            <a:picLocks noChangeAspect="1"/>
          </p:cNvPicPr>
          <p:nvPr/>
        </p:nvPicPr>
        <p:blipFill>
          <a:blip r:embed="rId6"/>
          <a:stretch>
            <a:fillRect/>
          </a:stretch>
        </p:blipFill>
        <p:spPr>
          <a:xfrm>
            <a:off x="1051197" y="3433209"/>
            <a:ext cx="3638095" cy="1085714"/>
          </a:xfrm>
          <a:prstGeom prst="rect">
            <a:avLst/>
          </a:prstGeom>
          <a:ln w="3175">
            <a:solidFill>
              <a:schemeClr val="tx1"/>
            </a:solidFill>
          </a:ln>
        </p:spPr>
      </p:pic>
      <p:pic>
        <p:nvPicPr>
          <p:cNvPr id="21" name="Picture 20">
            <a:extLst>
              <a:ext uri="{FF2B5EF4-FFF2-40B4-BE49-F238E27FC236}">
                <a16:creationId xmlns:a16="http://schemas.microsoft.com/office/drawing/2014/main" id="{CBFFA620-7C13-4AE9-A17D-F3F950D27C5F}"/>
              </a:ext>
            </a:extLst>
          </p:cNvPr>
          <p:cNvPicPr>
            <a:picLocks noChangeAspect="1"/>
          </p:cNvPicPr>
          <p:nvPr/>
        </p:nvPicPr>
        <p:blipFill>
          <a:blip r:embed="rId7"/>
          <a:stretch>
            <a:fillRect/>
          </a:stretch>
        </p:blipFill>
        <p:spPr>
          <a:xfrm>
            <a:off x="3371690" y="4791038"/>
            <a:ext cx="600000" cy="247619"/>
          </a:xfrm>
          <a:prstGeom prst="rect">
            <a:avLst/>
          </a:prstGeom>
          <a:ln w="3175">
            <a:solidFill>
              <a:schemeClr val="tx1"/>
            </a:solidFill>
          </a:ln>
        </p:spPr>
      </p:pic>
      <p:pic>
        <p:nvPicPr>
          <p:cNvPr id="22" name="Picture 21">
            <a:extLst>
              <a:ext uri="{FF2B5EF4-FFF2-40B4-BE49-F238E27FC236}">
                <a16:creationId xmlns:a16="http://schemas.microsoft.com/office/drawing/2014/main" id="{8C618153-DDFD-4C22-8323-6CA149935477}"/>
              </a:ext>
            </a:extLst>
          </p:cNvPr>
          <p:cNvPicPr>
            <a:picLocks noChangeAspect="1"/>
          </p:cNvPicPr>
          <p:nvPr/>
        </p:nvPicPr>
        <p:blipFill>
          <a:blip r:embed="rId8"/>
          <a:stretch>
            <a:fillRect/>
          </a:stretch>
        </p:blipFill>
        <p:spPr>
          <a:xfrm>
            <a:off x="4131714" y="4810085"/>
            <a:ext cx="219048" cy="209524"/>
          </a:xfrm>
          <a:prstGeom prst="rect">
            <a:avLst/>
          </a:prstGeom>
          <a:ln w="3175">
            <a:solidFill>
              <a:schemeClr val="tx1"/>
            </a:solidFill>
          </a:ln>
        </p:spPr>
      </p:pic>
      <p:pic>
        <p:nvPicPr>
          <p:cNvPr id="24" name="Picture 23">
            <a:extLst>
              <a:ext uri="{FF2B5EF4-FFF2-40B4-BE49-F238E27FC236}">
                <a16:creationId xmlns:a16="http://schemas.microsoft.com/office/drawing/2014/main" id="{5CDBAF72-9D0B-4706-AABC-E8201436F8C9}"/>
              </a:ext>
            </a:extLst>
          </p:cNvPr>
          <p:cNvPicPr>
            <a:picLocks noChangeAspect="1"/>
          </p:cNvPicPr>
          <p:nvPr/>
        </p:nvPicPr>
        <p:blipFill>
          <a:blip r:embed="rId9"/>
          <a:stretch>
            <a:fillRect/>
          </a:stretch>
        </p:blipFill>
        <p:spPr>
          <a:xfrm>
            <a:off x="4494458" y="4831858"/>
            <a:ext cx="180952" cy="171429"/>
          </a:xfrm>
          <a:prstGeom prst="rect">
            <a:avLst/>
          </a:prstGeom>
          <a:ln w="3175">
            <a:solidFill>
              <a:schemeClr val="tx1"/>
            </a:solidFill>
          </a:ln>
        </p:spPr>
      </p:pic>
      <p:sp>
        <p:nvSpPr>
          <p:cNvPr id="25" name="Rectangle 24">
            <a:extLst>
              <a:ext uri="{FF2B5EF4-FFF2-40B4-BE49-F238E27FC236}">
                <a16:creationId xmlns:a16="http://schemas.microsoft.com/office/drawing/2014/main" id="{07FDB0B4-E642-41F5-A3EA-A8583DB22501}"/>
              </a:ext>
            </a:extLst>
          </p:cNvPr>
          <p:cNvSpPr/>
          <p:nvPr/>
        </p:nvSpPr>
        <p:spPr>
          <a:xfrm>
            <a:off x="5021053" y="4796922"/>
            <a:ext cx="6278316" cy="246221"/>
          </a:xfrm>
          <a:prstGeom prst="rect">
            <a:avLst/>
          </a:prstGeom>
          <a:ln w="3175">
            <a:solidFill>
              <a:schemeClr val="tx1"/>
            </a:solidFill>
          </a:ln>
        </p:spPr>
        <p:txBody>
          <a:bodyPr wrap="square">
            <a:spAutoFit/>
          </a:bodyPr>
          <a:lstStyle/>
          <a:p>
            <a:r>
              <a:rPr lang="en-AU" sz="1000" noProof="1">
                <a:latin typeface="Calibri" panose="020F0502020204030204" pitchFamily="34" charset="0"/>
                <a:cs typeface="Calibri" panose="020F0502020204030204" pitchFamily="34" charset="0"/>
              </a:rPr>
              <a:t>&lt;input onclick="</a:t>
            </a:r>
            <a:r>
              <a:rPr lang="en-AU" sz="1000" b="1" noProof="1">
                <a:latin typeface="Calibri" panose="020F0502020204030204" pitchFamily="34" charset="0"/>
                <a:cs typeface="Calibri" panose="020F0502020204030204" pitchFamily="34" charset="0"/>
              </a:rPr>
              <a:t>ValidateInput</a:t>
            </a:r>
            <a:r>
              <a:rPr lang="en-AU" sz="1000" noProof="1">
                <a:latin typeface="Calibri" panose="020F0502020204030204" pitchFamily="34" charset="0"/>
                <a:cs typeface="Calibri" panose="020F0502020204030204" pitchFamily="34" charset="0"/>
              </a:rPr>
              <a:t>(document.forms.google_earth,1);"&gt;</a:t>
            </a:r>
          </a:p>
        </p:txBody>
      </p:sp>
      <p:cxnSp>
        <p:nvCxnSpPr>
          <p:cNvPr id="26" name="Straight Arrow Connector 25">
            <a:extLst>
              <a:ext uri="{FF2B5EF4-FFF2-40B4-BE49-F238E27FC236}">
                <a16:creationId xmlns:a16="http://schemas.microsoft.com/office/drawing/2014/main" id="{55B014EF-7922-4B5B-9C84-2FA905245BAD}"/>
              </a:ext>
            </a:extLst>
          </p:cNvPr>
          <p:cNvCxnSpPr>
            <a:cxnSpLocks/>
          </p:cNvCxnSpPr>
          <p:nvPr/>
        </p:nvCxnSpPr>
        <p:spPr>
          <a:xfrm flipH="1" flipV="1">
            <a:off x="4676780" y="491713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7A4321-0CC8-43FC-8DA9-5DBABE437894}"/>
              </a:ext>
            </a:extLst>
          </p:cNvPr>
          <p:cNvSpPr txBox="1"/>
          <p:nvPr/>
        </p:nvSpPr>
        <p:spPr>
          <a:xfrm>
            <a:off x="5018311" y="5049041"/>
            <a:ext cx="6281060" cy="49244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noProof="1">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document.getElementById("kml").innerHTML = </a:t>
            </a:r>
          </a:p>
          <a:p>
            <a:pPr lvl="1"/>
            <a:r>
              <a:rPr lang="en-AU" sz="800" noProof="1">
                <a:latin typeface="Calibri" panose="020F0502020204030204" pitchFamily="34" charset="0"/>
                <a:cs typeface="Calibri" panose="020F0502020204030204" pitchFamily="34" charset="0"/>
              </a:rPr>
              <a:t>      "&lt;img alt=\"Wait!\"&gt; Fetching...&lt;input type=\"button\" value=\"Cancel\"  onclick=\"</a:t>
            </a:r>
            <a:r>
              <a:rPr lang="en-AU" sz="800" b="1" noProof="1">
                <a:latin typeface="Calibri" panose="020F0502020204030204" pitchFamily="34" charset="0"/>
                <a:cs typeface="Calibri" panose="020F0502020204030204" pitchFamily="34" charset="0"/>
              </a:rPr>
              <a:t>CancelJob</a:t>
            </a:r>
            <a:r>
              <a:rPr lang="en-AU" sz="800" noProof="1">
                <a:latin typeface="Calibri" panose="020F0502020204030204" pitchFamily="34" charset="0"/>
                <a:cs typeface="Calibri" panose="020F0502020204030204" pitchFamily="34" charset="0"/>
              </a:rPr>
              <a:t>(this.form)\"&gt;";</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ajaxFunction(1,form);</a:t>
            </a:r>
          </a:p>
        </p:txBody>
      </p:sp>
      <p:sp>
        <p:nvSpPr>
          <p:cNvPr id="29" name="TextBox 28">
            <a:extLst>
              <a:ext uri="{FF2B5EF4-FFF2-40B4-BE49-F238E27FC236}">
                <a16:creationId xmlns:a16="http://schemas.microsoft.com/office/drawing/2014/main" id="{01BC2E57-AEA2-458B-806D-3D18C2F19CAC}"/>
              </a:ext>
            </a:extLst>
          </p:cNvPr>
          <p:cNvSpPr txBox="1"/>
          <p:nvPr/>
        </p:nvSpPr>
        <p:spPr>
          <a:xfrm>
            <a:off x="3912595"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D39E066-8F73-4AF6-A39B-39602BDAC153}"/>
              </a:ext>
            </a:extLst>
          </p:cNvPr>
          <p:cNvSpPr txBox="1"/>
          <p:nvPr/>
        </p:nvSpPr>
        <p:spPr>
          <a:xfrm>
            <a:off x="4275653"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B80CADA-274D-461E-A165-CE77A13BCB94}"/>
              </a:ext>
            </a:extLst>
          </p:cNvPr>
          <p:cNvPicPr>
            <a:picLocks noChangeAspect="1"/>
          </p:cNvPicPr>
          <p:nvPr/>
        </p:nvPicPr>
        <p:blipFill>
          <a:blip r:embed="rId10"/>
          <a:stretch>
            <a:fillRect/>
          </a:stretch>
        </p:blipFill>
        <p:spPr>
          <a:xfrm>
            <a:off x="3371691" y="5158866"/>
            <a:ext cx="1303720" cy="213475"/>
          </a:xfrm>
          <a:prstGeom prst="rect">
            <a:avLst/>
          </a:prstGeom>
          <a:ln w="3175">
            <a:solidFill>
              <a:schemeClr val="tx1"/>
            </a:solidFill>
          </a:ln>
        </p:spPr>
      </p:pic>
      <p:cxnSp>
        <p:nvCxnSpPr>
          <p:cNvPr id="28" name="Straight Arrow Connector 27">
            <a:extLst>
              <a:ext uri="{FF2B5EF4-FFF2-40B4-BE49-F238E27FC236}">
                <a16:creationId xmlns:a16="http://schemas.microsoft.com/office/drawing/2014/main" id="{BC4B2472-5FD8-4F01-9894-95C1A172EB7A}"/>
              </a:ext>
            </a:extLst>
          </p:cNvPr>
          <p:cNvCxnSpPr>
            <a:cxnSpLocks/>
          </p:cNvCxnSpPr>
          <p:nvPr/>
        </p:nvCxnSpPr>
        <p:spPr>
          <a:xfrm flipH="1" flipV="1">
            <a:off x="4677057" y="52581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57257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EC83A6-45B3-4D9A-9383-2AA9402E0C8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127806B-953A-49C2-8D06-42B12D71B4C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31BBC83-F2B6-44A5-AA8B-D6CCC8552B20}"/>
              </a:ext>
            </a:extLst>
          </p:cNvPr>
          <p:cNvSpPr txBox="1"/>
          <p:nvPr/>
        </p:nvSpPr>
        <p:spPr>
          <a:xfrm>
            <a:off x="751114" y="1518557"/>
            <a:ext cx="4433207" cy="34163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a:t>
            </a:r>
            <a:r>
              <a:rPr lang="en-AU" sz="900" b="1" noProof="1">
                <a:solidFill>
                  <a:srgbClr val="00B0F0"/>
                </a:solidFill>
                <a:latin typeface="Calibri" panose="020F0502020204030204" pitchFamily="34" charset="0"/>
                <a:cs typeface="Calibri" panose="020F0502020204030204" pitchFamily="34" charset="0"/>
              </a:rPr>
              <a:t>ajaxFunction</a:t>
            </a:r>
            <a:r>
              <a:rPr lang="en-AU" sz="900" noProof="1">
                <a:latin typeface="Calibri" panose="020F0502020204030204" pitchFamily="34" charset="0"/>
                <a:cs typeface="Calibri" panose="020F0502020204030204" pitchFamily="34" charset="0"/>
              </a:rPr>
              <a:t>(n,form,item)</a:t>
            </a:r>
          </a:p>
          <a:p>
            <a:r>
              <a:rPr lang="en-AU" sz="900" noProof="1">
                <a:latin typeface="Calibri" panose="020F0502020204030204" pitchFamily="34" charset="0"/>
                <a:cs typeface="Calibri" panose="020F0502020204030204" pitchFamily="34" charset="0"/>
              </a:rPr>
              <a:t>if (n == 1)</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times = []; // Select multiple times</a:t>
            </a:r>
          </a:p>
          <a:p>
            <a:r>
              <a:rPr lang="en-AU" sz="900" noProof="1">
                <a:latin typeface="Calibri" panose="020F0502020204030204" pitchFamily="34" charset="0"/>
                <a:cs typeface="Calibri" panose="020F0502020204030204" pitchFamily="34" charset="0"/>
              </a:rPr>
              <a:t>	for ( var i = 0; i &lt; form.time.selectedOptions.length; i++)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times[i] = form.time.selectedOptions[i].value;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bbox = form.bbox.value.replace(/ /g, '');</a:t>
            </a:r>
          </a:p>
          <a:p>
            <a:r>
              <a:rPr lang="en-AU" sz="900" noProof="1">
                <a:latin typeface="Calibri" panose="020F0502020204030204" pitchFamily="34" charset="0"/>
                <a:cs typeface="Calibri" panose="020F0502020204030204" pitchFamily="34" charset="0"/>
              </a:rPr>
              <a:t>	bbox = bbox.split(",");</a:t>
            </a:r>
          </a:p>
          <a:p>
            <a:r>
              <a:rPr lang="en-AU" sz="900" noProof="1">
                <a:latin typeface="Calibri" panose="020F0502020204030204" pitchFamily="34" charset="0"/>
                <a:cs typeface="Calibri" panose="020F0502020204030204" pitchFamily="34" charset="0"/>
              </a:rPr>
              <a:t>	var key_value_pairs = form.key_value_pairs.value;</a:t>
            </a:r>
          </a:p>
          <a:p>
            <a:r>
              <a:rPr lang="en-AU" sz="900" noProof="1">
                <a:latin typeface="Calibri" panose="020F0502020204030204" pitchFamily="34" charset="0"/>
                <a:cs typeface="Calibri" panose="020F0502020204030204" pitchFamily="34" charset="0"/>
              </a:rPr>
              <a:t>	key_value_pairs = key_value_pairs.replace(/\n/g, ";");</a:t>
            </a:r>
          </a:p>
          <a:p>
            <a:r>
              <a:rPr lang="en-AU" sz="900" noProof="1">
                <a:latin typeface="Calibri" panose="020F0502020204030204" pitchFamily="34" charset="0"/>
                <a:cs typeface="Calibri" panose="020F0502020204030204" pitchFamily="34" charset="0"/>
              </a:rPr>
              <a:t>	pquery = </a:t>
            </a:r>
          </a:p>
          <a:p>
            <a:r>
              <a:rPr lang="en-AU" sz="900" noProof="1">
                <a:latin typeface="Calibri" panose="020F0502020204030204" pitchFamily="34" charset="0"/>
                <a:cs typeface="Calibri" panose="020F0502020204030204" pitchFamily="34" charset="0"/>
              </a:rPr>
              <a:t>	"&amp;layer=" + form.layer.value + "&amp;region=" + form.region.value +</a:t>
            </a:r>
          </a:p>
          <a:p>
            <a:r>
              <a:rPr lang="en-AU" sz="900" noProof="1">
                <a:latin typeface="Calibri" panose="020F0502020204030204" pitchFamily="34" charset="0"/>
                <a:cs typeface="Calibri" panose="020F0502020204030204" pitchFamily="34" charset="0"/>
              </a:rPr>
              <a:t>	"&amp;west=" + bbox[0] + "&amp;south=" + bbox[1] + "&amp;east=" + bbox[2] +</a:t>
            </a:r>
          </a:p>
          <a:p>
            <a:r>
              <a:rPr lang="en-AU" sz="900" noProof="1">
                <a:latin typeface="Calibri" panose="020F0502020204030204" pitchFamily="34" charset="0"/>
                <a:cs typeface="Calibri" panose="020F0502020204030204" pitchFamily="34" charset="0"/>
              </a:rPr>
              <a:t>	"&amp;north=" + bbox[3] + "&amp;time=" + times +</a:t>
            </a:r>
          </a:p>
          <a:p>
            <a:r>
              <a:rPr lang="en-AU" sz="900" noProof="1">
                <a:latin typeface="Calibri" panose="020F0502020204030204" pitchFamily="34" charset="0"/>
                <a:cs typeface="Calibri" panose="020F0502020204030204" pitchFamily="34" charset="0"/>
              </a:rPr>
              <a:t>	"&amp;key_value_pairs=" + key_value_pairs;</a:t>
            </a:r>
          </a:p>
          <a:p>
            <a:r>
              <a:rPr lang="en-AU" sz="900" noProof="1">
                <a:latin typeface="Calibri" panose="020F0502020204030204" pitchFamily="34" charset="0"/>
                <a:cs typeface="Calibri" panose="020F0502020204030204" pitchFamily="34" charset="0"/>
              </a:rPr>
              <a:t>	pquery = escape(pquery);</a:t>
            </a:r>
          </a:p>
          <a:p>
            <a:r>
              <a:rPr lang="en-AU" sz="900" noProof="1">
                <a:latin typeface="Calibri" panose="020F0502020204030204" pitchFamily="34" charset="0"/>
                <a:cs typeface="Calibri" panose="020F0502020204030204" pitchFamily="34" charset="0"/>
              </a:rPr>
              <a:t>	pquery = pquery.replace("+","%2B");</a:t>
            </a:r>
          </a:p>
          <a:p>
            <a:r>
              <a:rPr lang="en-AU" sz="900" noProof="1">
                <a:latin typeface="Calibri" panose="020F0502020204030204" pitchFamily="34" charset="0"/>
                <a:cs typeface="Calibri" panose="020F0502020204030204" pitchFamily="34" charset="0"/>
              </a:rPr>
              <a:t>	var ran_number= Math.random()*5000;</a:t>
            </a:r>
          </a:p>
          <a:p>
            <a:r>
              <a:rPr lang="en-AU" sz="900" noProof="1">
                <a:latin typeface="Calibri" panose="020F0502020204030204" pitchFamily="34" charset="0"/>
                <a:cs typeface="Calibri" panose="020F0502020204030204" pitchFamily="34" charset="0"/>
              </a:rPr>
              <a:t>	url = cgi + "?GEOGLAM+" + ran_number + "+" + pquery;</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xmlHttp.open("GET",url,true);</a:t>
            </a:r>
          </a:p>
          <a:p>
            <a:r>
              <a:rPr lang="en-AU" sz="900" noProof="1">
                <a:latin typeface="Calibri" panose="020F0502020204030204" pitchFamily="34" charset="0"/>
                <a:cs typeface="Calibri" panose="020F0502020204030204" pitchFamily="34" charset="0"/>
              </a:rPr>
              <a:t>xmlHttp.send(null); </a:t>
            </a:r>
          </a:p>
        </p:txBody>
      </p:sp>
      <p:sp>
        <p:nvSpPr>
          <p:cNvPr id="10" name="TextBox 9">
            <a:extLst>
              <a:ext uri="{FF2B5EF4-FFF2-40B4-BE49-F238E27FC236}">
                <a16:creationId xmlns:a16="http://schemas.microsoft.com/office/drawing/2014/main" id="{3C648C5C-E54E-4471-B9C2-7A543027F628}"/>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F825231-E53C-40ED-B16A-945C731EF04E}"/>
              </a:ext>
            </a:extLst>
          </p:cNvPr>
          <p:cNvSpPr txBox="1"/>
          <p:nvPr/>
        </p:nvSpPr>
        <p:spPr>
          <a:xfrm>
            <a:off x="2865665" y="4530947"/>
            <a:ext cx="183696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CGI. See next slide.</a:t>
            </a:r>
          </a:p>
        </p:txBody>
      </p:sp>
      <p:cxnSp>
        <p:nvCxnSpPr>
          <p:cNvPr id="12" name="Straight Arrow Connector 11">
            <a:extLst>
              <a:ext uri="{FF2B5EF4-FFF2-40B4-BE49-F238E27FC236}">
                <a16:creationId xmlns:a16="http://schemas.microsoft.com/office/drawing/2014/main" id="{55A023BF-C54E-4755-99EE-0F33B284A5BA}"/>
              </a:ext>
            </a:extLst>
          </p:cNvPr>
          <p:cNvCxnSpPr/>
          <p:nvPr/>
        </p:nvCxnSpPr>
        <p:spPr>
          <a:xfrm flipH="1">
            <a:off x="2253343" y="466175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19A4FE-0A92-4900-A17E-7D75663F61D6}"/>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6" name="Straight Arrow Connector 15">
            <a:extLst>
              <a:ext uri="{FF2B5EF4-FFF2-40B4-BE49-F238E27FC236}">
                <a16:creationId xmlns:a16="http://schemas.microsoft.com/office/drawing/2014/main" id="{A732901F-8FDD-4A2D-82CD-301739D5D120}"/>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124498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Outline</a:t>
            </a:r>
          </a:p>
        </p:txBody>
      </p:sp>
      <p:sp>
        <p:nvSpPr>
          <p:cNvPr id="2" name="Rectangle 1">
            <a:extLst>
              <a:ext uri="{FF2B5EF4-FFF2-40B4-BE49-F238E27FC236}">
                <a16:creationId xmlns:a16="http://schemas.microsoft.com/office/drawing/2014/main" id="{33DFE64B-49FB-459B-BB69-146D68E65D42}"/>
              </a:ext>
            </a:extLst>
          </p:cNvPr>
          <p:cNvSpPr/>
          <p:nvPr/>
        </p:nvSpPr>
        <p:spPr>
          <a:xfrm>
            <a:off x="557054"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Program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92A76144-D9DE-4FE3-9153-95EE803C454D}"/>
              </a:ext>
            </a:extLst>
          </p:cNvPr>
          <p:cNvSpPr/>
          <p:nvPr/>
        </p:nvSpPr>
        <p:spPr>
          <a:xfrm>
            <a:off x="7697474" y="224518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81D02737-B643-4FEE-B574-40988CCBBA2A}"/>
              </a:ext>
            </a:extLst>
          </p:cNvPr>
          <p:cNvCxnSpPr>
            <a:cxnSpLocks/>
          </p:cNvCxnSpPr>
          <p:nvPr/>
        </p:nvCxnSpPr>
        <p:spPr>
          <a:xfrm flipV="1">
            <a:off x="8500463"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28CF3F9-A2AE-4BCC-9844-32E947FB9701}"/>
              </a:ext>
            </a:extLst>
          </p:cNvPr>
          <p:cNvSpPr/>
          <p:nvPr/>
        </p:nvSpPr>
        <p:spPr>
          <a:xfrm>
            <a:off x="8655047" y="2245861"/>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F6E3F03C-8910-4708-B2DA-D737AE3FD461}"/>
              </a:ext>
            </a:extLst>
          </p:cNvPr>
          <p:cNvCxnSpPr>
            <a:cxnSpLocks/>
          </p:cNvCxnSpPr>
          <p:nvPr/>
        </p:nvCxnSpPr>
        <p:spPr>
          <a:xfrm flipV="1">
            <a:off x="9608086"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09CED8-051C-4F45-AC90-97D6DD6E722E}"/>
              </a:ext>
            </a:extLst>
          </p:cNvPr>
          <p:cNvSpPr/>
          <p:nvPr/>
        </p:nvSpPr>
        <p:spPr>
          <a:xfrm>
            <a:off x="9759706" y="2245861"/>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8" name="Rectangle: Rounded Corners 17">
            <a:extLst>
              <a:ext uri="{FF2B5EF4-FFF2-40B4-BE49-F238E27FC236}">
                <a16:creationId xmlns:a16="http://schemas.microsoft.com/office/drawing/2014/main" id="{5633AD99-0E57-4951-8E9D-FF80193F339A}"/>
              </a:ext>
            </a:extLst>
          </p:cNvPr>
          <p:cNvSpPr/>
          <p:nvPr/>
        </p:nvSpPr>
        <p:spPr>
          <a:xfrm>
            <a:off x="9759706" y="2602636"/>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Overlays</a:t>
            </a:r>
          </a:p>
        </p:txBody>
      </p:sp>
      <p:sp>
        <p:nvSpPr>
          <p:cNvPr id="20" name="Rectangle: Rounded Corners 19">
            <a:extLst>
              <a:ext uri="{FF2B5EF4-FFF2-40B4-BE49-F238E27FC236}">
                <a16:creationId xmlns:a16="http://schemas.microsoft.com/office/drawing/2014/main" id="{15B2488B-2920-48AA-8FE5-0E009809A0D2}"/>
              </a:ext>
            </a:extLst>
          </p:cNvPr>
          <p:cNvSpPr/>
          <p:nvPr/>
        </p:nvSpPr>
        <p:spPr>
          <a:xfrm>
            <a:off x="8655047" y="3349218"/>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Placemark</a:t>
            </a:r>
          </a:p>
        </p:txBody>
      </p:sp>
      <p:sp>
        <p:nvSpPr>
          <p:cNvPr id="21" name="Rectangle: Rounded Corners 20">
            <a:extLst>
              <a:ext uri="{FF2B5EF4-FFF2-40B4-BE49-F238E27FC236}">
                <a16:creationId xmlns:a16="http://schemas.microsoft.com/office/drawing/2014/main" id="{51166550-6CEC-4F41-AC98-5C376D955D9A}"/>
              </a:ext>
            </a:extLst>
          </p:cNvPr>
          <p:cNvSpPr/>
          <p:nvPr/>
        </p:nvSpPr>
        <p:spPr>
          <a:xfrm>
            <a:off x="8655047" y="2620026"/>
            <a:ext cx="971617" cy="1881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Overpass</a:t>
            </a:r>
          </a:p>
        </p:txBody>
      </p:sp>
      <p:sp>
        <p:nvSpPr>
          <p:cNvPr id="22" name="Rectangle: Rounded Corners 21">
            <a:extLst>
              <a:ext uri="{FF2B5EF4-FFF2-40B4-BE49-F238E27FC236}">
                <a16:creationId xmlns:a16="http://schemas.microsoft.com/office/drawing/2014/main" id="{A1D86E2D-4F5B-4EFB-B58F-B76000814F55}"/>
              </a:ext>
            </a:extLst>
          </p:cNvPr>
          <p:cNvSpPr/>
          <p:nvPr/>
        </p:nvSpPr>
        <p:spPr>
          <a:xfrm>
            <a:off x="8660010" y="2979595"/>
            <a:ext cx="966654"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OSM</a:t>
            </a:r>
          </a:p>
        </p:txBody>
      </p:sp>
      <p:sp>
        <p:nvSpPr>
          <p:cNvPr id="23" name="Rectangle: Rounded Corners 22">
            <a:extLst>
              <a:ext uri="{FF2B5EF4-FFF2-40B4-BE49-F238E27FC236}">
                <a16:creationId xmlns:a16="http://schemas.microsoft.com/office/drawing/2014/main" id="{6CF13F98-29F8-445B-A0C5-814FD7B8656B}"/>
              </a:ext>
            </a:extLst>
          </p:cNvPr>
          <p:cNvSpPr/>
          <p:nvPr/>
        </p:nvSpPr>
        <p:spPr>
          <a:xfrm>
            <a:off x="9759554" y="2979595"/>
            <a:ext cx="1175810"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noProof="1">
                <a:solidFill>
                  <a:schemeClr val="tx1"/>
                </a:solidFill>
                <a:latin typeface="Calibri" panose="020F0502020204030204" pitchFamily="34" charset="0"/>
                <a:cs typeface="Calibri" panose="020F0502020204030204" pitchFamily="34" charset="0"/>
              </a:rPr>
              <a:t>GeoJSON</a:t>
            </a:r>
          </a:p>
        </p:txBody>
      </p:sp>
      <p:sp>
        <p:nvSpPr>
          <p:cNvPr id="24" name="Rectangle: Rounded Corners 23">
            <a:extLst>
              <a:ext uri="{FF2B5EF4-FFF2-40B4-BE49-F238E27FC236}">
                <a16:creationId xmlns:a16="http://schemas.microsoft.com/office/drawing/2014/main" id="{DF75269E-C26C-46D8-BEF7-C84B7079FF5B}"/>
              </a:ext>
            </a:extLst>
          </p:cNvPr>
          <p:cNvSpPr/>
          <p:nvPr/>
        </p:nvSpPr>
        <p:spPr>
          <a:xfrm>
            <a:off x="9759553" y="3346802"/>
            <a:ext cx="1175811"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KML</a:t>
            </a:r>
          </a:p>
        </p:txBody>
      </p:sp>
      <p:cxnSp>
        <p:nvCxnSpPr>
          <p:cNvPr id="25" name="Straight Arrow Connector 24">
            <a:extLst>
              <a:ext uri="{FF2B5EF4-FFF2-40B4-BE49-F238E27FC236}">
                <a16:creationId xmlns:a16="http://schemas.microsoft.com/office/drawing/2014/main" id="{50FE3352-99FC-406D-B9DB-1B41AA5BF33C}"/>
              </a:ext>
            </a:extLst>
          </p:cNvPr>
          <p:cNvCxnSpPr>
            <a:cxnSpLocks/>
          </p:cNvCxnSpPr>
          <p:nvPr/>
        </p:nvCxnSpPr>
        <p:spPr>
          <a:xfrm rot="5400000" flipV="1">
            <a:off x="10266569" y="252233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65C400-1C66-4F86-ADFD-384E155723D9}"/>
              </a:ext>
            </a:extLst>
          </p:cNvPr>
          <p:cNvCxnSpPr>
            <a:cxnSpLocks/>
          </p:cNvCxnSpPr>
          <p:nvPr/>
        </p:nvCxnSpPr>
        <p:spPr>
          <a:xfrm flipH="1" flipV="1">
            <a:off x="9617534" y="2708780"/>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5FA9B1-726F-4DD2-BEBB-F7E323EC32B6}"/>
              </a:ext>
            </a:extLst>
          </p:cNvPr>
          <p:cNvCxnSpPr>
            <a:cxnSpLocks/>
          </p:cNvCxnSpPr>
          <p:nvPr/>
        </p:nvCxnSpPr>
        <p:spPr>
          <a:xfrm rot="5400000" flipV="1">
            <a:off x="9077652" y="289609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64403D-5319-4D00-90D9-2821429A49A4}"/>
              </a:ext>
            </a:extLst>
          </p:cNvPr>
          <p:cNvCxnSpPr>
            <a:cxnSpLocks/>
          </p:cNvCxnSpPr>
          <p:nvPr/>
        </p:nvCxnSpPr>
        <p:spPr>
          <a:xfrm flipV="1">
            <a:off x="9628188" y="3080658"/>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AC9475-E8F5-4961-94A4-42CB3A735A5A}"/>
              </a:ext>
            </a:extLst>
          </p:cNvPr>
          <p:cNvCxnSpPr>
            <a:cxnSpLocks/>
          </p:cNvCxnSpPr>
          <p:nvPr/>
        </p:nvCxnSpPr>
        <p:spPr>
          <a:xfrm rot="5400000" flipV="1">
            <a:off x="10266569" y="326255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502F36-C6DE-4B59-94DD-5D3468D86690}"/>
              </a:ext>
            </a:extLst>
          </p:cNvPr>
          <p:cNvCxnSpPr>
            <a:cxnSpLocks/>
          </p:cNvCxnSpPr>
          <p:nvPr/>
        </p:nvCxnSpPr>
        <p:spPr>
          <a:xfrm flipH="1" flipV="1">
            <a:off x="9617303" y="3453494"/>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597EB17-E2E1-4140-8667-C03CBFA95F55}"/>
              </a:ext>
            </a:extLst>
          </p:cNvPr>
          <p:cNvSpPr txBox="1"/>
          <p:nvPr/>
        </p:nvSpPr>
        <p:spPr>
          <a:xfrm>
            <a:off x="7665322" y="1943100"/>
            <a:ext cx="2004427" cy="261610"/>
          </a:xfrm>
          <a:prstGeom prst="rect">
            <a:avLst/>
          </a:prstGeom>
          <a:noFill/>
        </p:spPr>
        <p:txBody>
          <a:bodyPr wrap="square" rtlCol="0">
            <a:spAutoFit/>
          </a:bodyPr>
          <a:lstStyle/>
          <a:p>
            <a:pPr algn="l"/>
            <a:r>
              <a:rPr lang="en-US" sz="1100" b="1" dirty="0">
                <a:latin typeface="Calibri" panose="020F0502020204030204" pitchFamily="34" charset="0"/>
                <a:cs typeface="Calibri" panose="020F0502020204030204" pitchFamily="34" charset="0"/>
              </a:rPr>
              <a:t>Code Flow Diagram</a:t>
            </a:r>
            <a:endParaRPr lang="en-AU" sz="1100" b="1" dirty="0">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0FA5F1DD-9495-4550-923C-C06F179BE84B}"/>
              </a:ext>
            </a:extLst>
          </p:cNvPr>
          <p:cNvSpPr/>
          <p:nvPr/>
        </p:nvSpPr>
        <p:spPr>
          <a:xfrm>
            <a:off x="7689310" y="3349218"/>
            <a:ext cx="802989" cy="2041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Display</a:t>
            </a:r>
          </a:p>
        </p:txBody>
      </p:sp>
      <p:cxnSp>
        <p:nvCxnSpPr>
          <p:cNvPr id="34" name="Straight Arrow Connector 33">
            <a:extLst>
              <a:ext uri="{FF2B5EF4-FFF2-40B4-BE49-F238E27FC236}">
                <a16:creationId xmlns:a16="http://schemas.microsoft.com/office/drawing/2014/main" id="{A8FF8247-4E0F-4CAF-B9CB-61F0DF005B7C}"/>
              </a:ext>
            </a:extLst>
          </p:cNvPr>
          <p:cNvCxnSpPr>
            <a:cxnSpLocks/>
          </p:cNvCxnSpPr>
          <p:nvPr/>
        </p:nvCxnSpPr>
        <p:spPr>
          <a:xfrm flipH="1" flipV="1">
            <a:off x="8492873" y="3455343"/>
            <a:ext cx="15706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43AD7C-4468-41ED-88C4-CEFABF3A8716}"/>
              </a:ext>
            </a:extLst>
          </p:cNvPr>
          <p:cNvSpPr txBox="1"/>
          <p:nvPr/>
        </p:nvSpPr>
        <p:spPr>
          <a:xfrm>
            <a:off x="663186" y="1706336"/>
            <a:ext cx="6859346" cy="4462760"/>
          </a:xfrm>
          <a:prstGeom prst="rect">
            <a:avLst/>
          </a:prstGeom>
          <a:noFill/>
          <a:ln w="3175">
            <a:solidFill>
              <a:schemeClr val="tx1"/>
            </a:solidFill>
          </a:ln>
        </p:spPr>
        <p:txBody>
          <a:bodyPr wrap="square" rtlCol="0">
            <a:spAutoFit/>
          </a:bodyPr>
          <a:lstStyle/>
          <a:p>
            <a:pPr algn="just"/>
            <a:r>
              <a:rPr lang="en-US" sz="1400" b="1" noProof="1">
                <a:latin typeface="Calibri" panose="020F0502020204030204" pitchFamily="34" charset="0"/>
                <a:cs typeface="Calibri" panose="020F0502020204030204" pitchFamily="34" charset="0"/>
              </a:rPr>
              <a:t>Outline of operation:</a:t>
            </a:r>
          </a:p>
          <a:p>
            <a:pPr algn="just"/>
            <a:r>
              <a:rPr lang="en-US" sz="900" noProof="1">
                <a:latin typeface="Calibri" panose="020F0502020204030204" pitchFamily="34" charset="0"/>
                <a:cs typeface="Calibri" panose="020F0502020204030204" pitchFamily="34" charset="0"/>
              </a:rPr>
              <a:t>This Common Gateway Interface (CGI) is written in Perl due to the robustness of this programming language as a webserver backend. Any other language (PHP, Python, C/C++) can be used but GOlang is probably unsuitable. All calls to the CGI are through </a:t>
            </a:r>
            <a:r>
              <a:rPr lang="en-US" sz="900" b="1" noProof="1">
                <a:latin typeface="Calibri" panose="020F0502020204030204" pitchFamily="34" charset="0"/>
                <a:cs typeface="Calibri" panose="020F0502020204030204" pitchFamily="34" charset="0"/>
              </a:rPr>
              <a:t>AJAX</a:t>
            </a:r>
            <a:r>
              <a:rPr lang="en-US" sz="900" noProof="1">
                <a:latin typeface="Calibri" panose="020F0502020204030204" pitchFamily="34" charset="0"/>
                <a:cs typeface="Calibri" panose="020F0502020204030204" pitchFamily="34" charset="0"/>
              </a:rPr>
              <a: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synchronous </a:t>
            </a:r>
            <a:r>
              <a:rPr lang="en-US" sz="900" b="1" noProof="1">
                <a:latin typeface="Calibri" panose="020F0502020204030204" pitchFamily="34" charset="0"/>
                <a:cs typeface="Calibri" panose="020F0502020204030204" pitchFamily="34" charset="0"/>
              </a:rPr>
              <a:t>J</a:t>
            </a:r>
            <a:r>
              <a:rPr lang="en-US" sz="900" noProof="1">
                <a:latin typeface="Calibri" panose="020F0502020204030204" pitchFamily="34" charset="0"/>
                <a:cs typeface="Calibri" panose="020F0502020204030204" pitchFamily="34" charset="0"/>
              </a:rPr>
              <a:t>avaScript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nd </a:t>
            </a:r>
            <a:r>
              <a:rPr lang="en-US" sz="900" b="1" noProof="1">
                <a:latin typeface="Calibri" panose="020F0502020204030204" pitchFamily="34" charset="0"/>
                <a:cs typeface="Calibri" panose="020F0502020204030204" pitchFamily="34" charset="0"/>
              </a:rPr>
              <a:t>X</a:t>
            </a:r>
            <a:r>
              <a:rPr lang="en-US" sz="900" noProof="1">
                <a:latin typeface="Calibri" panose="020F0502020204030204" pitchFamily="34" charset="0"/>
                <a:cs typeface="Calibri" panose="020F0502020204030204" pitchFamily="34" charset="0"/>
              </a:rPr>
              <a:t>ML) and no direct GET or POST method is used. Apart from the elegance and seamless operation of AJAX, it is more secure as well.</a:t>
            </a:r>
          </a:p>
          <a:p>
            <a:pPr algn="just"/>
            <a:endParaRPr lang="en-US" sz="900"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Clicking the following buttons will call the CGI through AJAX.</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Display 	</a:t>
            </a:r>
            <a:r>
              <a:rPr lang="en-US" sz="900" noProof="1">
                <a:latin typeface="Calibri" panose="020F0502020204030204" pitchFamily="34" charset="0"/>
                <a:cs typeface="Calibri" panose="020F0502020204030204" pitchFamily="34" charset="0"/>
                <a:sym typeface="Wingdings" panose="05000000000000000000" pitchFamily="2" charset="2"/>
              </a:rPr>
              <a:t> JS:ValidateInput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Cancel 	</a:t>
            </a:r>
            <a:r>
              <a:rPr lang="en-US" sz="900" noProof="1">
                <a:latin typeface="Calibri" panose="020F0502020204030204" pitchFamily="34" charset="0"/>
                <a:cs typeface="Calibri" panose="020F0502020204030204" pitchFamily="34" charset="0"/>
                <a:sym typeface="Wingdings" panose="05000000000000000000" pitchFamily="2" charset="2"/>
              </a:rPr>
              <a:t> JS:CancelJob    			 CGI:action=Kill</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Paste 	</a:t>
            </a:r>
            <a:r>
              <a:rPr lang="en-US" sz="900" noProof="1">
                <a:latin typeface="Calibri" panose="020F0502020204030204" pitchFamily="34" charset="0"/>
                <a:cs typeface="Calibri" panose="020F0502020204030204" pitchFamily="34" charset="0"/>
                <a:sym typeface="Wingdings" panose="05000000000000000000" pitchFamily="2" charset="2"/>
              </a:rPr>
              <a:t> JS:GetBBoxValue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Crosshair 	</a:t>
            </a:r>
            <a:r>
              <a:rPr lang="en-US" sz="900" noProof="1">
                <a:latin typeface="Calibri" panose="020F0502020204030204" pitchFamily="34" charset="0"/>
                <a:cs typeface="Calibri" panose="020F0502020204030204" pitchFamily="34" charset="0"/>
                <a:sym typeface="Wingdings" panose="05000000000000000000" pitchFamily="2" charset="2"/>
              </a:rPr>
              <a:t> JS:ZoomInAroundCrosshair 	 CGI:action=GEOGLAM</a:t>
            </a:r>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900" noProof="1">
              <a:latin typeface="Calibri" panose="020F0502020204030204" pitchFamily="34" charset="0"/>
              <a:cs typeface="Calibri" panose="020F0502020204030204" pitchFamily="34" charset="0"/>
            </a:endParaRPr>
          </a:p>
          <a:p>
            <a:pPr algn="just"/>
            <a:r>
              <a:rPr lang="en-US" sz="900" b="1" noProof="1">
                <a:latin typeface="Calibri" panose="020F0502020204030204" pitchFamily="34" charset="0"/>
                <a:cs typeface="Calibri" panose="020F0502020204030204" pitchFamily="34" charset="0"/>
                <a:sym typeface="Wingdings" panose="05000000000000000000" pitchFamily="2" charset="2"/>
              </a:rPr>
              <a:t>CGI:action=GEOGLAM</a:t>
            </a:r>
            <a:endParaRPr lang="en-US" sz="900" b="1"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This is the main function and is described below. As the Flow Diagram on the right shows, there is a series of sequential events to create the KML file that displays the GSKY and Overlay layers via the NASA World Wind engine. </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 Calls ‘CreateSingleKML’ or ‘CreateMultipleKML’, depending on whether it is a single or multiple data acquisition date(s), followed by ‘GetTheOverlays’.</a:t>
            </a:r>
          </a:p>
          <a:p>
            <a:pPr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 Generates a single block of KML code that calls the WMS service from GSKY server. This code will insert a ‘GroundOverlay’ item in the KML, where the GSKY-returned PNG file is overlaid over a specified bounding box above the terrain. Unlike in a native WMS service, like in TerriaMap, QGIS or ArcGIS, where the software sends a different call to the GSKY server every time the map is panned or zoomed, the GroundOverlay simply moves so that it is always above the same BBox. No more calls wil go to the GSKY server and the server load will remain low.</a:t>
            </a:r>
          </a:p>
          <a:p>
            <a:pPr lvl="1"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 Same as above, but iterates through multiple dates.</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This does several steps: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Create an ‘osm-script’ and send it to the Overpass API to get the layer data.</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Convert the returned OSM data into GeoJSON and then to KML formats.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Extract only the required data from KML to create the final KML file to be used with NASA World Wind.</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Save the KML file on disk, which is then read by the NASA World Wind engine to display the GSKY and Overlay layers.</a:t>
            </a:r>
          </a:p>
        </p:txBody>
      </p:sp>
      <p:sp>
        <p:nvSpPr>
          <p:cNvPr id="9" name="TextBox 8">
            <a:extLst>
              <a:ext uri="{FF2B5EF4-FFF2-40B4-BE49-F238E27FC236}">
                <a16:creationId xmlns:a16="http://schemas.microsoft.com/office/drawing/2014/main" id="{019F92F0-70D6-46AD-834D-9D3F7A165946}"/>
              </a:ext>
            </a:extLst>
          </p:cNvPr>
          <p:cNvSpPr txBox="1"/>
          <p:nvPr/>
        </p:nvSpPr>
        <p:spPr>
          <a:xfrm>
            <a:off x="573382" y="1425637"/>
            <a:ext cx="6859346" cy="246221"/>
          </a:xfrm>
          <a:prstGeom prst="rect">
            <a:avLst/>
          </a:prstGeom>
          <a:noFill/>
        </p:spPr>
        <p:txBody>
          <a:bodyPr wrap="square" rtlCol="0">
            <a:spAutoFit/>
          </a:bodyPr>
          <a:lstStyle/>
          <a:p>
            <a:pPr algn="l"/>
            <a:r>
              <a:rPr lang="en-US" sz="1000" b="1" dirty="0">
                <a:solidFill>
                  <a:srgbClr val="00B050"/>
                </a:solidFill>
                <a:latin typeface="Calibri" panose="020F0502020204030204" pitchFamily="34" charset="0"/>
                <a:cs typeface="Calibri" panose="020F0502020204030204" pitchFamily="34" charset="0"/>
              </a:rPr>
              <a:t>Note: Those who can read and understand Perl can skip this section (slides 11-20).</a:t>
            </a:r>
            <a:endParaRPr lang="en-AU" sz="1000" b="1" dirty="0">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268881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485900"/>
            <a:ext cx="7405007" cy="261610"/>
          </a:xfrm>
          <a:prstGeom prst="rect">
            <a:avLst/>
          </a:prstGeom>
          <a:noFill/>
          <a:ln w="3175">
            <a:noFill/>
          </a:ln>
        </p:spPr>
        <p:txBody>
          <a:bodyPr wrap="square" rtlCol="0">
            <a:spAutoFit/>
          </a:bodyPr>
          <a:lstStyle/>
          <a:p>
            <a:pPr algn="l"/>
            <a:r>
              <a:rPr lang="en-US" sz="1100" dirty="0">
                <a:latin typeface="Calibri" panose="020F0502020204030204" pitchFamily="34" charset="0"/>
                <a:cs typeface="Calibri" panose="020F0502020204030204" pitchFamily="34" charset="0"/>
              </a:rPr>
              <a:t>Called as ‘method=GET’ from Ajax functions. There is no direct call to the CGI and no ‘method=POST’ action.</a:t>
            </a:r>
            <a:endParaRPr lang="en-AU" sz="1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8EDA42-0BFE-457E-ABEB-74D9ED92C979}"/>
              </a:ext>
            </a:extLst>
          </p:cNvPr>
          <p:cNvSpPr txBox="1"/>
          <p:nvPr/>
        </p:nvSpPr>
        <p:spPr>
          <a:xfrm>
            <a:off x="759279" y="1771653"/>
            <a:ext cx="4367892" cy="4385816"/>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if ($sc_action eq "</a:t>
            </a:r>
            <a:r>
              <a:rPr lang="en-US" sz="900" b="1" noProof="1">
                <a:solidFill>
                  <a:srgbClr val="00B0F0"/>
                </a:solidFill>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print "Content-type: text/html\n\n"; </a:t>
            </a:r>
          </a:p>
          <a:p>
            <a:r>
              <a:rPr lang="en-US" sz="900" noProof="1">
                <a:latin typeface="Calibri" panose="020F0502020204030204" pitchFamily="34" charset="0"/>
                <a:cs typeface="Calibri" panose="020F0502020204030204" pitchFamily="34" charset="0"/>
              </a:rPr>
              <a:t>	$pquery = reformat($ARGV[2]);</a:t>
            </a:r>
          </a:p>
          <a:p>
            <a:r>
              <a:rPr lang="en-US" sz="900" noProof="1">
                <a:latin typeface="Calibri" panose="020F0502020204030204" pitchFamily="34" charset="0"/>
                <a:cs typeface="Calibri" panose="020F0502020204030204" pitchFamily="34" charset="0"/>
              </a:rPr>
              <a:t>	Get_fields;</a:t>
            </a:r>
          </a:p>
          <a:p>
            <a:r>
              <a:rPr lang="en-US" sz="900" noProof="1">
                <a:latin typeface="Calibri" panose="020F0502020204030204" pitchFamily="34" charset="0"/>
                <a:cs typeface="Calibri" panose="020F0502020204030204" pitchFamily="34" charset="0"/>
              </a:rPr>
              <a:t>	@fields = split (/\|/, $layer);</a:t>
            </a:r>
          </a:p>
          <a:p>
            <a:r>
              <a:rPr lang="en-US" sz="900" noProof="1">
                <a:latin typeface="Calibri" panose="020F0502020204030204" pitchFamily="34" charset="0"/>
                <a:cs typeface="Calibri" panose="020F0502020204030204" pitchFamily="34" charset="0"/>
              </a:rPr>
              <a:t>	$layer = $fields[0]; 	$title = $fields[1]; 	$basetitle = $title;</a:t>
            </a:r>
          </a:p>
          <a:p>
            <a:r>
              <a:rPr lang="en-US" sz="900" noProof="1">
                <a:latin typeface="Calibri" panose="020F0502020204030204" pitchFamily="34" charset="0"/>
                <a:cs typeface="Calibri" panose="020F0502020204030204" pitchFamily="34" charset="0"/>
              </a:rPr>
              <a:t>	if ($time =~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 This is a multiple time selection</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multiple dates! See the map above.&lt;/small&gt;";</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else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a:t>
            </a:r>
          </a:p>
          <a:p>
            <a:r>
              <a:rPr lang="en-US" sz="900" noProof="1">
                <a:latin typeface="Calibri" panose="020F0502020204030204" pitchFamily="34" charset="0"/>
                <a:cs typeface="Calibri" panose="020F0502020204030204" pitchFamily="34" charset="0"/>
              </a:rPr>
              <a:t>			$date =~ s/T.*Z//gi;</a:t>
            </a:r>
          </a:p>
          <a:p>
            <a:r>
              <a:rPr lang="en-US" sz="900" noProof="1">
                <a:latin typeface="Calibri" panose="020F0502020204030204" pitchFamily="34" charset="0"/>
                <a:cs typeface="Calibri" panose="020F0502020204030204" pitchFamily="34" charset="0"/>
              </a:rPr>
              <a:t>			$time="TIME=$time";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$title = $basetitle . " " . $date;</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See the map above.&lt;/small&gt;";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a:t>
            </a:r>
          </a:p>
        </p:txBody>
      </p:sp>
      <p:sp>
        <p:nvSpPr>
          <p:cNvPr id="35" name="Rectangle: Rounded Corners 34">
            <a:extLst>
              <a:ext uri="{FF2B5EF4-FFF2-40B4-BE49-F238E27FC236}">
                <a16:creationId xmlns:a16="http://schemas.microsoft.com/office/drawing/2014/main" id="{781D451C-721C-4BF4-9540-F3A82EA6AA9C}"/>
              </a:ext>
            </a:extLst>
          </p:cNvPr>
          <p:cNvSpPr/>
          <p:nvPr/>
        </p:nvSpPr>
        <p:spPr>
          <a:xfrm>
            <a:off x="4607638" y="1792581"/>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FD04DFF-B16A-4C41-9620-BFAC8E86943D}"/>
              </a:ext>
            </a:extLst>
          </p:cNvPr>
          <p:cNvSpPr txBox="1"/>
          <p:nvPr/>
        </p:nvSpPr>
        <p:spPr>
          <a:xfrm>
            <a:off x="5398481" y="5894616"/>
            <a:ext cx="333730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subs</a:t>
            </a:r>
            <a:r>
              <a:rPr lang="en-US" sz="1100" b="1" noProof="1">
                <a:solidFill>
                  <a:srgbClr val="00B050"/>
                </a:solidFill>
                <a:latin typeface="Calibri" panose="020F0502020204030204" pitchFamily="34" charset="0"/>
                <a:cs typeface="Calibri" panose="020F0502020204030204" pitchFamily="34" charset="0"/>
              </a:rPr>
              <a:t> CreateMultipleKML</a:t>
            </a:r>
            <a:r>
              <a:rPr lang="en-US" sz="1100" noProof="1">
                <a:solidFill>
                  <a:srgbClr val="00B0F0"/>
                </a:solidFill>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and</a:t>
            </a:r>
            <a:r>
              <a:rPr lang="en-US" sz="1100" noProof="1">
                <a:solidFill>
                  <a:srgbClr val="00B0F0"/>
                </a:solidFill>
                <a:latin typeface="Calibri" panose="020F0502020204030204" pitchFamily="34" charset="0"/>
                <a:cs typeface="Calibri" panose="020F0502020204030204" pitchFamily="34" charset="0"/>
              </a:rPr>
              <a:t> </a:t>
            </a:r>
            <a:r>
              <a:rPr lang="en-US" sz="1100" b="1" noProof="1">
                <a:solidFill>
                  <a:srgbClr val="00B050"/>
                </a:solidFill>
                <a:latin typeface="Calibri" panose="020F0502020204030204" pitchFamily="34" charset="0"/>
                <a:cs typeface="Calibri" panose="020F0502020204030204" pitchFamily="34" charset="0"/>
              </a:rPr>
              <a:t>CreateSingleKML</a:t>
            </a:r>
          </a:p>
        </p:txBody>
      </p:sp>
      <p:sp>
        <p:nvSpPr>
          <p:cNvPr id="7" name="TextBox 6">
            <a:extLst>
              <a:ext uri="{FF2B5EF4-FFF2-40B4-BE49-F238E27FC236}">
                <a16:creationId xmlns:a16="http://schemas.microsoft.com/office/drawing/2014/main" id="{CDC8589E-94B6-4B1B-9EC1-B0BCFAA341D5}"/>
              </a:ext>
            </a:extLst>
          </p:cNvPr>
          <p:cNvSpPr txBox="1"/>
          <p:nvPr/>
        </p:nvSpPr>
        <p:spPr>
          <a:xfrm>
            <a:off x="5306786" y="2294164"/>
            <a:ext cx="4604657" cy="1815882"/>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a:t>
            </a:r>
            <a:r>
              <a:rPr lang="en-US" sz="1400" b="1" noProof="1">
                <a:latin typeface="Calibri" panose="020F0502020204030204" pitchFamily="34" charset="0"/>
                <a:cs typeface="Calibri" panose="020F0502020204030204" pitchFamily="34" charset="0"/>
              </a:rPr>
              <a:t>Get_fields</a:t>
            </a:r>
            <a:r>
              <a:rPr lang="en-US" sz="1400" noProof="1">
                <a:latin typeface="Calibri" panose="020F0502020204030204" pitchFamily="34" charset="0"/>
                <a:cs typeface="Calibri" panose="020F0502020204030204" pitchFamily="34" charset="0"/>
              </a:rPr>
              <a:t>’ retrieves the form input parameters from the web page. The ‘sub </a:t>
            </a:r>
            <a:r>
              <a:rPr lang="en-US" sz="1400" b="1" noProof="1">
                <a:latin typeface="Calibri" panose="020F0502020204030204" pitchFamily="34" charset="0"/>
                <a:cs typeface="Calibri" panose="020F0502020204030204" pitchFamily="34" charset="0"/>
              </a:rPr>
              <a:t>CreateMutipleKML</a:t>
            </a:r>
            <a:r>
              <a:rPr lang="en-US" sz="1400" noProof="1">
                <a:latin typeface="Calibri" panose="020F0502020204030204" pitchFamily="34" charset="0"/>
                <a:cs typeface="Calibri" panose="020F0502020204030204" pitchFamily="34" charset="0"/>
              </a:rPr>
              <a:t>’ is called if there are multiple values in the </a:t>
            </a:r>
            <a:r>
              <a:rPr lang="en-US" sz="1400" b="1" noProof="1">
                <a:latin typeface="Calibri" panose="020F0502020204030204" pitchFamily="34" charset="0"/>
                <a:cs typeface="Calibri" panose="020F0502020204030204" pitchFamily="34" charset="0"/>
              </a:rPr>
              <a:t>$time</a:t>
            </a:r>
            <a:r>
              <a:rPr lang="en-US" sz="1400" noProof="1">
                <a:latin typeface="Calibri" panose="020F0502020204030204" pitchFamily="34" charset="0"/>
                <a:cs typeface="Calibri" panose="020F0502020204030204" pitchFamily="34" charset="0"/>
              </a:rPr>
              <a:t> parameter. Otherwise, the ‘sub </a:t>
            </a:r>
            <a:r>
              <a:rPr lang="en-US" sz="1400" b="1" noProof="1">
                <a:latin typeface="Calibri" panose="020F0502020204030204" pitchFamily="34" charset="0"/>
                <a:cs typeface="Calibri" panose="020F0502020204030204" pitchFamily="34" charset="0"/>
              </a:rPr>
              <a:t>CreateSingle</a:t>
            </a:r>
            <a:r>
              <a:rPr lang="en-US" sz="1400" noProof="1">
                <a:latin typeface="Calibri" panose="020F0502020204030204" pitchFamily="34" charset="0"/>
                <a:cs typeface="Calibri" panose="020F0502020204030204" pitchFamily="34" charset="0"/>
              </a:rPr>
              <a:t> KML’ is called.</a:t>
            </a:r>
          </a:p>
          <a:p>
            <a:pPr algn="just"/>
            <a:endParaRPr lang="en-US" sz="1400" noProof="1">
              <a:latin typeface="Calibri" panose="020F0502020204030204" pitchFamily="34" charset="0"/>
              <a:cs typeface="Calibri" panose="020F0502020204030204" pitchFamily="34" charset="0"/>
            </a:endParaRPr>
          </a:p>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GetTheOverlays</a:t>
            </a:r>
            <a:r>
              <a:rPr lang="en-US" sz="1400" noProof="1">
                <a:latin typeface="Calibri" panose="020F0502020204030204" pitchFamily="34" charset="0"/>
                <a:cs typeface="Calibri" panose="020F0502020204030204" pitchFamily="34" charset="0"/>
              </a:rPr>
              <a:t>’ retrieves the data for the selected overlays by calling the ‘Overpass’ API, reformats the data and creates the final KML file.</a:t>
            </a:r>
          </a:p>
        </p:txBody>
      </p:sp>
    </p:spTree>
    <p:custDataLst>
      <p:tags r:id="rId1"/>
    </p:custDataLst>
    <p:extLst>
      <p:ext uri="{BB962C8B-B14F-4D97-AF65-F5344CB8AC3E}">
        <p14:creationId xmlns:p14="http://schemas.microsoft.com/office/powerpoint/2010/main" val="390267794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65C035-E4F6-45B8-8E3D-B4BF2F65B960}"/>
              </a:ext>
            </a:extLst>
          </p:cNvPr>
          <p:cNvSpPr txBox="1"/>
          <p:nvPr/>
        </p:nvSpPr>
        <p:spPr>
          <a:xfrm>
            <a:off x="810509" y="1538282"/>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29603FF3-DB48-4498-B894-68C3BE378DC7}"/>
              </a:ext>
            </a:extLst>
          </p:cNvPr>
          <p:cNvSpPr txBox="1"/>
          <p:nvPr/>
        </p:nvSpPr>
        <p:spPr>
          <a:xfrm>
            <a:off x="5300865" y="1538282"/>
            <a:ext cx="6659813" cy="463203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CreateSingleKML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&lt;visibility&gt;1&lt;/visibility&gt;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a:t>
            </a:r>
          </a:p>
          <a:p>
            <a:r>
              <a:rPr lang="en-US"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layer&amp;amp;STYLES=default&amp;amp;TRANSPARENT=TRUE&amp;amp;FORMAT=image/png&amp;amp;BBOX=$west,$south,$east,$north&amp;amp;$time</a:t>
            </a:r>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39" name="TextBox 38">
            <a:extLst>
              <a:ext uri="{FF2B5EF4-FFF2-40B4-BE49-F238E27FC236}">
                <a16:creationId xmlns:a16="http://schemas.microsoft.com/office/drawing/2014/main" id="{7BE8D04C-890C-4C34-93FF-D5618F222E4A}"/>
              </a:ext>
            </a:extLst>
          </p:cNvPr>
          <p:cNvSpPr txBox="1"/>
          <p:nvPr/>
        </p:nvSpPr>
        <p:spPr>
          <a:xfrm>
            <a:off x="663186" y="5927272"/>
            <a:ext cx="1869621"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GroundOverlay</a:t>
            </a:r>
          </a:p>
        </p:txBody>
      </p:sp>
      <p:sp>
        <p:nvSpPr>
          <p:cNvPr id="4" name="TextBox 3">
            <a:extLst>
              <a:ext uri="{FF2B5EF4-FFF2-40B4-BE49-F238E27FC236}">
                <a16:creationId xmlns:a16="http://schemas.microsoft.com/office/drawing/2014/main" id="{92C899CE-4461-435D-8C93-C25FE2A986E5}"/>
              </a:ext>
            </a:extLst>
          </p:cNvPr>
          <p:cNvSpPr txBox="1"/>
          <p:nvPr/>
        </p:nvSpPr>
        <p:spPr>
          <a:xfrm>
            <a:off x="810509" y="4180114"/>
            <a:ext cx="4349889" cy="954107"/>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GroundOverlay</a:t>
            </a:r>
            <a:r>
              <a:rPr lang="en-US" sz="1400" noProof="1">
                <a:latin typeface="Calibri" panose="020F0502020204030204" pitchFamily="34" charset="0"/>
                <a:cs typeface="Calibri" panose="020F0502020204030204" pitchFamily="34" charset="0"/>
              </a:rPr>
              <a:t>’ creates a block of code for each date in the list. Such code will be identical to that created by ‘sub </a:t>
            </a:r>
            <a:r>
              <a:rPr lang="en-US" sz="1400" b="1" noProof="1">
                <a:latin typeface="Calibri" panose="020F0502020204030204" pitchFamily="34" charset="0"/>
                <a:cs typeface="Calibri" panose="020F0502020204030204" pitchFamily="34" charset="0"/>
              </a:rPr>
              <a:t>CreateSingleKML</a:t>
            </a:r>
            <a:r>
              <a:rPr lang="en-US" sz="1400" noProof="1">
                <a:latin typeface="Calibri" panose="020F0502020204030204" pitchFamily="34" charset="0"/>
                <a:cs typeface="Calibri" panose="020F0502020204030204" pitchFamily="34" charset="0"/>
              </a:rPr>
              <a:t>’ except for the ‘TIME=’ parameter in the call to GSKY server.</a:t>
            </a:r>
          </a:p>
        </p:txBody>
      </p:sp>
      <p:sp>
        <p:nvSpPr>
          <p:cNvPr id="10" name="Rectangle: Rounded Corners 9">
            <a:extLst>
              <a:ext uri="{FF2B5EF4-FFF2-40B4-BE49-F238E27FC236}">
                <a16:creationId xmlns:a16="http://schemas.microsoft.com/office/drawing/2014/main" id="{8FF24C34-27EF-4EE9-A2AA-7A613AD5EAD8}"/>
              </a:ext>
            </a:extLst>
          </p:cNvPr>
          <p:cNvSpPr/>
          <p:nvPr/>
        </p:nvSpPr>
        <p:spPr>
          <a:xfrm>
            <a:off x="4357409" y="156489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29011838-F4F6-40DD-B6F2-D255D29DC806}"/>
              </a:ext>
            </a:extLst>
          </p:cNvPr>
          <p:cNvSpPr/>
          <p:nvPr/>
        </p:nvSpPr>
        <p:spPr>
          <a:xfrm>
            <a:off x="11141359" y="1568715"/>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36319488"/>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19"/>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7814BE-2A96-46AC-9D23-B221D7E763FF}"/>
              </a:ext>
            </a:extLst>
          </p:cNvPr>
          <p:cNvSpPr txBox="1"/>
          <p:nvPr/>
        </p:nvSpPr>
        <p:spPr>
          <a:xfrm>
            <a:off x="767444" y="1289959"/>
            <a:ext cx="5894613" cy="489364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GroundOverlay</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	&lt;latitude&gt;$y&lt;/latitude&gt;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$groundOverlay .= "</a:t>
            </a:r>
          </a:p>
          <a:p>
            <a:r>
              <a:rPr lang="en-US" sz="900" noProof="1">
                <a:latin typeface="Calibri" panose="020F0502020204030204" pitchFamily="34" charset="0"/>
                <a:cs typeface="Calibri" panose="020F0502020204030204" pitchFamily="34" charset="0"/>
              </a:rPr>
              <a:t>&lt;!-- $date --&gt;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&lt;visibility&gt;$visibility&lt;/visibility&gt;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 </a:t>
            </a:r>
          </a:p>
          <a:p>
            <a:r>
              <a:rPr lang="en-US" sz="800" noProof="1">
                <a:latin typeface="Calibri" panose="020F0502020204030204" pitchFamily="34" charset="0"/>
                <a:cs typeface="Calibri" panose="020F0502020204030204" pitchFamily="34" charset="0"/>
              </a:rPr>
              <a:t>http://130.56.242.15/ows/ge?SERVICE=WMS&amp;amp;BBOX=135.703125,-29.840644,138.339844,-26.745610&amp;amp;TIME=2001-01-01T00:00:00.000Z&amp;amp;VERSION=1.1.1&amp;amp;REQUEST=GetMap&amp;amp;SRS=EPSG:4326&amp;amp;WIDTH=512&amp;amp;HEIGHT=512&amp;amp;LAYERS=global:c6:frac_cover&amp;amp;STYLES=default&amp;amp;TRANSPARENT=TRUE&amp;amp;FORMAT=image/png</a:t>
            </a: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60EF1-8A78-47A3-B34B-0039E3341707}"/>
              </a:ext>
            </a:extLst>
          </p:cNvPr>
          <p:cNvSpPr txBox="1"/>
          <p:nvPr/>
        </p:nvSpPr>
        <p:spPr>
          <a:xfrm>
            <a:off x="3992336" y="1812121"/>
            <a:ext cx="261257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Arbitrary calculation for camera elevation</a:t>
            </a:r>
          </a:p>
        </p:txBody>
      </p:sp>
      <p:cxnSp>
        <p:nvCxnSpPr>
          <p:cNvPr id="7" name="Straight Arrow Connector 6">
            <a:extLst>
              <a:ext uri="{FF2B5EF4-FFF2-40B4-BE49-F238E27FC236}">
                <a16:creationId xmlns:a16="http://schemas.microsoft.com/office/drawing/2014/main" id="{080AB9B9-1459-4438-AD11-04789DD9BA4E}"/>
              </a:ext>
            </a:extLst>
          </p:cNvPr>
          <p:cNvCxnSpPr/>
          <p:nvPr/>
        </p:nvCxnSpPr>
        <p:spPr>
          <a:xfrm flipH="1">
            <a:off x="3380014" y="194292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29776-482A-4858-9844-F9A589CA72E3}"/>
              </a:ext>
            </a:extLst>
          </p:cNvPr>
          <p:cNvSpPr txBox="1"/>
          <p:nvPr/>
        </p:nvSpPr>
        <p:spPr>
          <a:xfrm>
            <a:off x="2477861" y="280118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Comment line to demarcate the time slices</a:t>
            </a:r>
          </a:p>
        </p:txBody>
      </p:sp>
      <p:cxnSp>
        <p:nvCxnSpPr>
          <p:cNvPr id="9" name="Straight Arrow Connector 8">
            <a:extLst>
              <a:ext uri="{FF2B5EF4-FFF2-40B4-BE49-F238E27FC236}">
                <a16:creationId xmlns:a16="http://schemas.microsoft.com/office/drawing/2014/main" id="{96A2D999-7344-4357-A3DA-EF2BEF797972}"/>
              </a:ext>
            </a:extLst>
          </p:cNvPr>
          <p:cNvCxnSpPr/>
          <p:nvPr/>
        </p:nvCxnSpPr>
        <p:spPr>
          <a:xfrm flipH="1">
            <a:off x="1865539" y="293198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E0AF74-2FA9-4865-B491-5EC792D6CF70}"/>
              </a:ext>
            </a:extLst>
          </p:cNvPr>
          <p:cNvSpPr txBox="1"/>
          <p:nvPr/>
        </p:nvSpPr>
        <p:spPr>
          <a:xfrm>
            <a:off x="2477861" y="339682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sp>
        <p:nvSpPr>
          <p:cNvPr id="12" name="Rectangle: Rounded Corners 11">
            <a:extLst>
              <a:ext uri="{FF2B5EF4-FFF2-40B4-BE49-F238E27FC236}">
                <a16:creationId xmlns:a16="http://schemas.microsoft.com/office/drawing/2014/main" id="{418560B0-CD57-4936-AE18-A819E3DDD725}"/>
              </a:ext>
            </a:extLst>
          </p:cNvPr>
          <p:cNvSpPr/>
          <p:nvPr/>
        </p:nvSpPr>
        <p:spPr>
          <a:xfrm>
            <a:off x="5758432" y="1314280"/>
            <a:ext cx="883288"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3" name="TextBox 12">
            <a:extLst>
              <a:ext uri="{FF2B5EF4-FFF2-40B4-BE49-F238E27FC236}">
                <a16:creationId xmlns:a16="http://schemas.microsoft.com/office/drawing/2014/main" id="{867C65BB-CE41-4E9A-A132-190644F412F8}"/>
              </a:ext>
            </a:extLst>
          </p:cNvPr>
          <p:cNvSpPr txBox="1"/>
          <p:nvPr/>
        </p:nvSpPr>
        <p:spPr>
          <a:xfrm>
            <a:off x="4735281" y="4873901"/>
            <a:ext cx="1738993"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GetTheOverlays</a:t>
            </a:r>
          </a:p>
        </p:txBody>
      </p:sp>
      <p:sp>
        <p:nvSpPr>
          <p:cNvPr id="14" name="TextBox 13">
            <a:extLst>
              <a:ext uri="{FF2B5EF4-FFF2-40B4-BE49-F238E27FC236}">
                <a16:creationId xmlns:a16="http://schemas.microsoft.com/office/drawing/2014/main" id="{EA109F27-FCB4-4281-9CFB-535EA9BF7317}"/>
              </a:ext>
            </a:extLst>
          </p:cNvPr>
          <p:cNvSpPr txBox="1"/>
          <p:nvPr/>
        </p:nvSpPr>
        <p:spPr>
          <a:xfrm>
            <a:off x="6735536" y="1289959"/>
            <a:ext cx="5135335" cy="3831818"/>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@key_value_pairs = split(/;/, $key_value_pairs);</a:t>
            </a:r>
          </a:p>
          <a:p>
            <a:r>
              <a:rPr lang="en-AU" sz="900" noProof="1">
                <a:latin typeface="Calibri" panose="020F0502020204030204" pitchFamily="34" charset="0"/>
                <a:cs typeface="Calibri" panose="020F0502020204030204" pitchFamily="34" charset="0"/>
              </a:rPr>
              <a:t>	my $len = $#key_value_pairs;</a:t>
            </a:r>
          </a:p>
          <a:p>
            <a:r>
              <a:rPr lang="en-AU" sz="900" noProof="1">
                <a:latin typeface="Calibri" panose="020F0502020204030204" pitchFamily="34" charset="0"/>
                <a:cs typeface="Calibri" panose="020F0502020204030204" pitchFamily="34" charset="0"/>
              </a:rPr>
              <a:t>	for ($j=0; $j &lt;= $len;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$outline = $outlines[$j];</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GetAndCreatePlacemarks</a:t>
            </a:r>
            <a:r>
              <a:rPr lang="en-AU" sz="900" noProof="1">
                <a:latin typeface="Calibri" panose="020F0502020204030204" pitchFamily="34" charset="0"/>
                <a:cs typeface="Calibri" panose="020F0502020204030204" pitchFamily="34" charset="0"/>
              </a:rPr>
              <a:t>($key_value_pairs[$j]);</a:t>
            </a:r>
          </a:p>
          <a:p>
            <a:r>
              <a:rPr lang="en-AU" sz="900" noProof="1">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my $xml = "&lt;?xml version=\"1.0\" encoding=\"UTF-8\"?&gt;</a:t>
            </a:r>
          </a:p>
          <a:p>
            <a:r>
              <a:rPr lang="en-AU" sz="900" noProof="1">
                <a:solidFill>
                  <a:schemeClr val="bg1">
                    <a:lumMod val="65000"/>
                  </a:schemeClr>
                </a:solidFill>
                <a:latin typeface="Calibri" panose="020F0502020204030204" pitchFamily="34" charset="0"/>
                <a:cs typeface="Calibri" panose="020F0502020204030204" pitchFamily="34" charset="0"/>
              </a:rPr>
              <a:t>&lt;kml xmlns=\"http://www.opengis.net/kml/2.2\"&gt;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	&lt;name&gt;_______Layers_______&lt;/name&gt;</a:t>
            </a:r>
          </a:p>
          <a:p>
            <a:r>
              <a:rPr lang="en-AU" sz="900" noProof="1">
                <a:solidFill>
                  <a:schemeClr val="bg1">
                    <a:lumMod val="65000"/>
                  </a:schemeClr>
                </a:solidFill>
                <a:latin typeface="Calibri" panose="020F0502020204030204" pitchFamily="34" charset="0"/>
                <a:cs typeface="Calibri" panose="020F0502020204030204" pitchFamily="34" charset="0"/>
              </a:rPr>
              <a:t>	$kml</a:t>
            </a:r>
          </a:p>
          <a:p>
            <a:r>
              <a:rPr lang="en-AU" sz="900" noProof="1">
                <a:solidFill>
                  <a:schemeClr val="bg1">
                    <a:lumMod val="65000"/>
                  </a:schemeClr>
                </a:solidFill>
                <a:latin typeface="Calibri" panose="020F0502020204030204" pitchFamily="34" charset="0"/>
                <a:cs typeface="Calibri" panose="020F0502020204030204" pitchFamily="34" charset="0"/>
              </a:rPr>
              <a:t>	$overlay</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		&lt;name&gt;_____Placemarks_____&lt;/name&gt;</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&lt;/kml&gt;</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$datadir = "/var/www/html/NASA/WorldWind/data/nww";</a:t>
            </a:r>
          </a:p>
          <a:p>
            <a:r>
              <a:rPr lang="en-AU" sz="900" noProof="1">
                <a:solidFill>
                  <a:schemeClr val="bg1">
                    <a:lumMod val="65000"/>
                  </a:schemeClr>
                </a:solidFill>
                <a:latin typeface="Calibri" panose="020F0502020204030204" pitchFamily="34" charset="0"/>
                <a:cs typeface="Calibri" panose="020F0502020204030204" pitchFamily="34" charset="0"/>
              </a:rPr>
              <a:t>	open(OUT, "&gt;$datadir/nww.kml");</a:t>
            </a:r>
          </a:p>
          <a:p>
            <a:r>
              <a:rPr lang="en-AU" sz="900" noProof="1">
                <a:solidFill>
                  <a:schemeClr val="bg1">
                    <a:lumMod val="65000"/>
                  </a:schemeClr>
                </a:solidFill>
                <a:latin typeface="Calibri" panose="020F0502020204030204" pitchFamily="34" charset="0"/>
                <a:cs typeface="Calibri" panose="020F0502020204030204" pitchFamily="34" charset="0"/>
              </a:rPr>
              <a:t>	print OUT "$xml\n";</a:t>
            </a:r>
          </a:p>
          <a:p>
            <a:r>
              <a:rPr lang="en-AU" sz="900" noProof="1">
                <a:solidFill>
                  <a:schemeClr val="bg1">
                    <a:lumMod val="65000"/>
                  </a:schemeClr>
                </a:solidFill>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a:p>
            <a:endParaRPr lang="en-US" sz="900" noProof="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EDBDE66-9F56-470D-94B3-2CC4E8DCA911}"/>
              </a:ext>
            </a:extLst>
          </p:cNvPr>
          <p:cNvSpPr txBox="1"/>
          <p:nvPr/>
        </p:nvSpPr>
        <p:spPr>
          <a:xfrm>
            <a:off x="9259643" y="5874913"/>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GetAndCreatePlacemarks</a:t>
            </a:r>
            <a:endParaRPr lang="en-US" sz="1100" b="1" noProof="1">
              <a:solidFill>
                <a:srgbClr val="00B05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5BEABF82-FC64-40A8-9FA1-A3F6425E0427}"/>
              </a:ext>
            </a:extLst>
          </p:cNvPr>
          <p:cNvCxnSpPr/>
          <p:nvPr/>
        </p:nvCxnSpPr>
        <p:spPr>
          <a:xfrm>
            <a:off x="6351817" y="5004706"/>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01C243-567F-4FD9-99E4-5A590664E9B6}"/>
              </a:ext>
            </a:extLst>
          </p:cNvPr>
          <p:cNvCxnSpPr/>
          <p:nvPr/>
        </p:nvCxnSpPr>
        <p:spPr>
          <a:xfrm flipH="1">
            <a:off x="1584661" y="3602290"/>
            <a:ext cx="89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151B355-2F23-44CF-8E20-EA90FB1E1F46}"/>
              </a:ext>
            </a:extLst>
          </p:cNvPr>
          <p:cNvSpPr txBox="1"/>
          <p:nvPr/>
        </p:nvSpPr>
        <p:spPr>
          <a:xfrm>
            <a:off x="6743703" y="5241471"/>
            <a:ext cx="5135333" cy="738664"/>
          </a:xfrm>
          <a:prstGeom prst="rect">
            <a:avLst/>
          </a:prstGeom>
          <a:noFill/>
        </p:spPr>
        <p:txBody>
          <a:bodyPr wrap="square" rtlCol="0">
            <a:spAutoFit/>
          </a:bodyPr>
          <a:lstStyle/>
          <a:p>
            <a:r>
              <a:rPr lang="en-AU" sz="1400" noProof="1">
                <a:latin typeface="Calibri" panose="020F0502020204030204" pitchFamily="34" charset="0"/>
                <a:cs typeface="Calibri" panose="020F0502020204030204" pitchFamily="34" charset="0"/>
              </a:rPr>
              <a:t>The ‘sub ‘</a:t>
            </a:r>
            <a:r>
              <a:rPr lang="en-AU" sz="1400" b="1" noProof="1">
                <a:latin typeface="Calibri" panose="020F0502020204030204" pitchFamily="34" charset="0"/>
                <a:cs typeface="Calibri" panose="020F0502020204030204" pitchFamily="34" charset="0"/>
              </a:rPr>
              <a:t>GetAndCreatePlacemarks</a:t>
            </a:r>
            <a:r>
              <a:rPr lang="en-AU" sz="1400" noProof="1">
                <a:latin typeface="Calibri" panose="020F0502020204030204" pitchFamily="34" charset="0"/>
                <a:cs typeface="Calibri" panose="020F0502020204030204" pitchFamily="34" charset="0"/>
              </a:rPr>
              <a:t>’ creates an ‘osm-script’ to fetch the data from Overpass. The data is then re-formatted into GeoJSON and then into KML.</a:t>
            </a:r>
          </a:p>
        </p:txBody>
      </p:sp>
    </p:spTree>
    <p:custDataLst>
      <p:tags r:id="rId1"/>
    </p:custDataLst>
    <p:extLst>
      <p:ext uri="{BB962C8B-B14F-4D97-AF65-F5344CB8AC3E}">
        <p14:creationId xmlns:p14="http://schemas.microsoft.com/office/powerpoint/2010/main" val="56495551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45CDAED-4C84-47D7-B0F8-88DDEB6CA4C5}"/>
              </a:ext>
            </a:extLst>
          </p:cNvPr>
          <p:cNvSpPr txBox="1"/>
          <p:nvPr/>
        </p:nvSpPr>
        <p:spPr>
          <a:xfrm>
            <a:off x="530678" y="1338944"/>
            <a:ext cx="5135335" cy="480131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GetAndCreatePlacemarks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$kv = $_[0]; my $overlay_name = $kv; my @kv = split(/\|/, $kv); my $key = $kv[0];</a:t>
            </a:r>
          </a:p>
          <a:p>
            <a:r>
              <a:rPr lang="en-AU" sz="900" noProof="1">
                <a:latin typeface="Calibri" panose="020F0502020204030204" pitchFamily="34" charset="0"/>
                <a:cs typeface="Calibri" panose="020F0502020204030204" pitchFamily="34" charset="0"/>
              </a:rPr>
              <a:t>	my $value = $kv[1]; my $osm_script = “”; my $txtfile = "$tmpdir/Tmp.txt";</a:t>
            </a:r>
          </a:p>
          <a:p>
            <a:r>
              <a:rPr lang="en-AU" sz="900" noProof="1">
                <a:latin typeface="Calibri" panose="020F0502020204030204" pitchFamily="34" charset="0"/>
                <a:cs typeface="Calibri" panose="020F0502020204030204" pitchFamily="34" charset="0"/>
              </a:rPr>
              <a:t>	my $osmfile = "$tmpdir/Tmp.osm"; my $geojsonfile = "$tmpdir/Tmp.geojson";</a:t>
            </a:r>
          </a:p>
          <a:p>
            <a:r>
              <a:rPr lang="en-AU" sz="900" noProof="1">
                <a:latin typeface="Calibri" panose="020F0502020204030204" pitchFamily="34" charset="0"/>
                <a:cs typeface="Calibri" panose="020F0502020204030204" pitchFamily="34" charset="0"/>
              </a:rPr>
              <a:t>	my $kmlfile = "$tmpdir/Tmp.kml"; </a:t>
            </a:r>
          </a:p>
          <a:p>
            <a:r>
              <a:rPr lang="en-AU" sz="900" noProof="1">
                <a:latin typeface="Calibri" panose="020F0502020204030204" pitchFamily="34" charset="0"/>
                <a:cs typeface="Calibri" panose="020F0502020204030204" pitchFamily="34" charset="0"/>
              </a:rPr>
              <a:t>	open (OUT, "&gt;$txtfile"); print OUT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wget</a:t>
            </a:r>
            <a:r>
              <a:rPr lang="en-AU" sz="900" noProof="1">
                <a:latin typeface="Calibri" panose="020F0502020204030204" pitchFamily="34" charset="0"/>
                <a:cs typeface="Calibri" panose="020F0502020204030204" pitchFamily="34" charset="0"/>
              </a:rPr>
              <a:t> --post-file=$txtfile http://overpass-api.de/api/interpreter --output-document=$osmfile`;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$osmfile &gt; $geojsonfile`;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$geojsonfile &gt; $kmlfile`;</a:t>
            </a:r>
          </a:p>
          <a:p>
            <a:r>
              <a:rPr lang="en-AU" sz="900" noProof="1">
                <a:latin typeface="Calibri" panose="020F0502020204030204" pitchFamily="34" charset="0"/>
                <a:cs typeface="Calibri" panose="020F0502020204030204" pitchFamily="34" charset="0"/>
              </a:rPr>
              <a:t>	$nplacemark = 0;</a:t>
            </a:r>
          </a:p>
          <a:p>
            <a:r>
              <a:rPr lang="en-AU" sz="900" noProof="1">
                <a:latin typeface="Calibri" panose="020F0502020204030204" pitchFamily="34" charset="0"/>
                <a:cs typeface="Calibri" panose="020F0502020204030204" pitchFamily="34" charset="0"/>
              </a:rPr>
              <a:t>	$placemark = </a:t>
            </a:r>
            <a:r>
              <a:rPr lang="en-AU" sz="900" b="1" noProof="1">
                <a:solidFill>
                  <a:srgbClr val="00B050"/>
                </a:solidFill>
                <a:latin typeface="Calibri" panose="020F0502020204030204" pitchFamily="34" charset="0"/>
                <a:cs typeface="Calibri" panose="020F0502020204030204" pitchFamily="34" charset="0"/>
              </a:rPr>
              <a:t>GetPlacemark</a:t>
            </a:r>
            <a:r>
              <a:rPr lang="en-AU" sz="900" noProof="1">
                <a:latin typeface="Calibri" panose="020F0502020204030204" pitchFamily="34" charset="0"/>
                <a:cs typeface="Calibri" panose="020F0502020204030204" pitchFamily="34" charset="0"/>
              </a:rPr>
              <a:t>($kmlfile);</a:t>
            </a:r>
          </a:p>
          <a:p>
            <a:r>
              <a:rPr lang="en-AU" sz="900" noProof="1">
                <a:latin typeface="Calibri" panose="020F0502020204030204" pitchFamily="34" charset="0"/>
                <a:cs typeface="Calibri" panose="020F0502020204030204" pitchFamily="34" charset="0"/>
              </a:rPr>
              <a:t>	if ($placemark)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&lt;visibility&gt;1&lt;/visibility&gt;</a:t>
            </a:r>
          </a:p>
          <a:p>
            <a:r>
              <a:rPr lang="en-AU" sz="900" noProof="1">
                <a:latin typeface="Calibri" panose="020F0502020204030204" pitchFamily="34" charset="0"/>
                <a:cs typeface="Calibri" panose="020F0502020204030204" pitchFamily="34" charset="0"/>
              </a:rPr>
              <a:t>			$lookAt</a:t>
            </a:r>
          </a:p>
          <a:p>
            <a:r>
              <a:rPr lang="en-AU" sz="900" noProof="1">
                <a:latin typeface="Calibri" panose="020F0502020204030204" pitchFamily="34" charset="0"/>
                <a:cs typeface="Calibri" panose="020F0502020204030204" pitchFamily="34" charset="0"/>
              </a:rPr>
              <a:t>			$placemark</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&lt;visibility&gt;0&lt;/visibility&gt;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5968094" y="5636229"/>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Tmp.osm</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8" name="TextBox 7">
            <a:extLst>
              <a:ext uri="{FF2B5EF4-FFF2-40B4-BE49-F238E27FC236}">
                <a16:creationId xmlns:a16="http://schemas.microsoft.com/office/drawing/2014/main" id="{7A4F9796-B861-47C4-B274-796D32D31DCA}"/>
              </a:ext>
            </a:extLst>
          </p:cNvPr>
          <p:cNvSpPr txBox="1"/>
          <p:nvPr/>
        </p:nvSpPr>
        <p:spPr>
          <a:xfrm>
            <a:off x="6033406" y="1338944"/>
            <a:ext cx="5135335" cy="32778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my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 "</a:t>
            </a:r>
          </a:p>
          <a:p>
            <a:r>
              <a:rPr lang="en-AU" sz="900" noProof="1">
                <a:latin typeface="Calibri" panose="020F0502020204030204" pitchFamily="34" charset="0"/>
                <a:cs typeface="Calibri" panose="020F0502020204030204" pitchFamily="34" charset="0"/>
              </a:rPr>
              <a:t>&lt;osm-script output=\"xml\" timeout=\"300\"&gt;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&lt;query type=\"node\"&gt;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type=\"way\"&gt;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type=\"relation\"&gt;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&lt;item/&gt;</a:t>
            </a:r>
          </a:p>
          <a:p>
            <a:r>
              <a:rPr lang="en-AU" sz="900" noProof="1">
                <a:latin typeface="Calibri" panose="020F0502020204030204" pitchFamily="34" charset="0"/>
                <a:cs typeface="Calibri" panose="020F0502020204030204" pitchFamily="34" charset="0"/>
              </a:rPr>
              <a:t>        &lt;recurse type=\"down\"/&gt;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&lt;print mode=\"body\"/&gt;</a:t>
            </a:r>
          </a:p>
          <a:p>
            <a:r>
              <a:rPr lang="en-AU" sz="900" noProof="1">
                <a:latin typeface="Calibri" panose="020F0502020204030204" pitchFamily="34" charset="0"/>
                <a:cs typeface="Calibri" panose="020F0502020204030204" pitchFamily="34" charset="0"/>
              </a:rPr>
              <a:t>&lt;/osm-script&gt;</a:t>
            </a:r>
          </a:p>
          <a:p>
            <a:r>
              <a:rPr lang="en-AU" sz="900" noProof="1">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DDC66582-7B26-4332-9985-CAA36B176818}"/>
              </a:ext>
            </a:extLst>
          </p:cNvPr>
          <p:cNvSpPr txBox="1"/>
          <p:nvPr/>
        </p:nvSpPr>
        <p:spPr>
          <a:xfrm>
            <a:off x="5968094" y="4780248"/>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Tree>
    <p:custDataLst>
      <p:tags r:id="rId1"/>
    </p:custDataLst>
    <p:extLst>
      <p:ext uri="{BB962C8B-B14F-4D97-AF65-F5344CB8AC3E}">
        <p14:creationId xmlns:p14="http://schemas.microsoft.com/office/powerpoint/2010/main" val="395075517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7233557" y="576448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Tmp.geojson</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2055779"/>
            <a:ext cx="6490607" cy="3970318"/>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Tmp.osm:</a:t>
            </a:r>
          </a:p>
          <a:p>
            <a:r>
              <a:rPr lang="en-AU" sz="900" noProof="1">
                <a:latin typeface="Calibri" panose="020F0502020204030204" pitchFamily="34" charset="0"/>
                <a:cs typeface="Calibri" panose="020F0502020204030204" pitchFamily="34" charset="0"/>
              </a:rPr>
              <a:t>&lt;?xml version="1.0" encoding="UTF-8"?&gt;</a:t>
            </a:r>
          </a:p>
          <a:p>
            <a:r>
              <a:rPr lang="en-AU" sz="900" noProof="1">
                <a:latin typeface="Calibri" panose="020F0502020204030204" pitchFamily="34" charset="0"/>
                <a:cs typeface="Calibri" panose="020F0502020204030204" pitchFamily="34" charset="0"/>
              </a:rPr>
              <a:t>&lt;osm version="0.6" generator="Overpass API 0.7.55.7 8b86ff77"&gt;</a:t>
            </a:r>
          </a:p>
          <a:p>
            <a:r>
              <a:rPr lang="en-AU" sz="900" noProof="1">
                <a:latin typeface="Calibri" panose="020F0502020204030204" pitchFamily="34" charset="0"/>
                <a:cs typeface="Calibri" panose="020F0502020204030204" pitchFamily="34" charset="0"/>
              </a:rPr>
              <a:t>  &lt;node id="303723661" lat="</a:t>
            </a:r>
            <a:r>
              <a:rPr lang="en-AU" sz="900" noProof="1">
                <a:solidFill>
                  <a:srgbClr val="C00000"/>
                </a:solidFill>
                <a:latin typeface="Calibri" panose="020F0502020204030204" pitchFamily="34" charset="0"/>
                <a:cs typeface="Calibri" panose="020F0502020204030204" pitchFamily="34" charset="0"/>
              </a:rPr>
              <a:t>-29.1196035" lon="137.6718180</a:t>
            </a:r>
            <a:r>
              <a:rPr lang="en-AU" sz="900" noProof="1">
                <a:latin typeface="Calibri" panose="020F0502020204030204" pitchFamily="34" charset="0"/>
                <a:cs typeface="Calibri" panose="020F0502020204030204" pitchFamily="34" charset="0"/>
              </a:rPr>
              <a:t>"/&gt;</a:t>
            </a:r>
          </a:p>
          <a:p>
            <a:r>
              <a:rPr lang="en-AU" sz="900" noProof="1">
                <a:latin typeface="Calibri" panose="020F0502020204030204" pitchFamily="34" charset="0"/>
                <a:cs typeface="Calibri" panose="020F0502020204030204" pitchFamily="34" charset="0"/>
              </a:rPr>
              <a:t>  &lt;node id="303723662" lat="-29.1184038" lon="137.6752512"/&gt;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&lt;node id="6237806841" lat="-28.8947582" lon="136.5101298"/&gt;</a:t>
            </a:r>
          </a:p>
          <a:p>
            <a:r>
              <a:rPr lang="en-AU" sz="900" noProof="1">
                <a:latin typeface="Calibri" panose="020F0502020204030204" pitchFamily="34" charset="0"/>
                <a:cs typeface="Calibri" panose="020F0502020204030204" pitchFamily="34" charset="0"/>
              </a:rPr>
              <a:t>  &lt;way id="27653773"&gt;</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&lt;tag k="intermittent" v="yes"/&gt;</a:t>
            </a:r>
          </a:p>
          <a:p>
            <a:r>
              <a:rPr lang="en-AU" sz="900" noProof="1">
                <a:latin typeface="Calibri" panose="020F0502020204030204" pitchFamily="34" charset="0"/>
                <a:cs typeface="Calibri" panose="020F0502020204030204" pitchFamily="34" charset="0"/>
              </a:rPr>
              <a:t>      &lt;tag k="name" v="Kati Thanda-Lake Eyre (South)"/&gt;</a:t>
            </a:r>
          </a:p>
          <a:p>
            <a:r>
              <a:rPr lang="en-AU" sz="900" noProof="1">
                <a:latin typeface="Calibri" panose="020F0502020204030204" pitchFamily="34" charset="0"/>
                <a:cs typeface="Calibri" panose="020F0502020204030204" pitchFamily="34" charset="0"/>
              </a:rPr>
              <a:t>      &lt;tag k="natural" v="water"/&gt;</a:t>
            </a:r>
          </a:p>
          <a:p>
            <a:r>
              <a:rPr lang="en-AU" sz="900" noProof="1">
                <a:latin typeface="Calibri" panose="020F0502020204030204" pitchFamily="34" charset="0"/>
                <a:cs typeface="Calibri" panose="020F0502020204030204" pitchFamily="34" charset="0"/>
              </a:rPr>
              <a:t>      &lt;tag k="salt" v="yes"/&gt;</a:t>
            </a:r>
          </a:p>
          <a:p>
            <a:r>
              <a:rPr lang="en-AU" sz="900" noProof="1">
                <a:latin typeface="Calibri" panose="020F0502020204030204" pitchFamily="34" charset="0"/>
                <a:cs typeface="Calibri" panose="020F0502020204030204" pitchFamily="34" charset="0"/>
              </a:rPr>
              <a:t>      &lt;tag k="source" v="yahoo"/&gt;</a:t>
            </a:r>
          </a:p>
          <a:p>
            <a:r>
              <a:rPr lang="en-AU" sz="900" noProof="1">
                <a:latin typeface="Calibri" panose="020F0502020204030204" pitchFamily="34" charset="0"/>
                <a:cs typeface="Calibri" panose="020F0502020204030204" pitchFamily="34" charset="0"/>
              </a:rPr>
              <a:t>      &lt;tag k="water" v="lake"/&gt;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&lt;relation id="253952"&gt;</a:t>
            </a:r>
          </a:p>
          <a:p>
            <a:r>
              <a:rPr lang="en-AU" sz="900" noProof="1">
                <a:latin typeface="Calibri" panose="020F0502020204030204" pitchFamily="34" charset="0"/>
                <a:cs typeface="Calibri" panose="020F0502020204030204" pitchFamily="34" charset="0"/>
              </a:rPr>
              <a:t>    &lt;member type="way" ref="27729223" role="outer"/&gt;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&lt;member type="way" ref="35938226" role="inner"/&gt;</a:t>
            </a:r>
          </a:p>
          <a:p>
            <a:r>
              <a:rPr lang="en-AU" sz="900" noProof="1">
                <a:latin typeface="Calibri" panose="020F0502020204030204" pitchFamily="34" charset="0"/>
                <a:cs typeface="Calibri" panose="020F0502020204030204" pitchFamily="34" charset="0"/>
              </a:rPr>
              <a:t>    &lt;tag k="alt_name" v="Lake Eyre (North)"/&gt;</a:t>
            </a:r>
          </a:p>
          <a:p>
            <a:r>
              <a:rPr lang="en-AU" sz="900" noProof="1">
                <a:latin typeface="Calibri" panose="020F0502020204030204" pitchFamily="34" charset="0"/>
                <a:cs typeface="Calibri" panose="020F0502020204030204" pitchFamily="34" charset="0"/>
              </a:rPr>
              <a:t> &lt;/relation&gt; </a:t>
            </a:r>
          </a:p>
          <a:p>
            <a:r>
              <a:rPr lang="en-AU" sz="900" noProof="1">
                <a:latin typeface="Calibri" panose="020F0502020204030204" pitchFamily="34" charset="0"/>
                <a:cs typeface="Calibri" panose="020F0502020204030204" pitchFamily="34" charset="0"/>
              </a:rPr>
              <a:t>&lt;/osm&gt;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4135211" y="3008995"/>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Way ID lists the Nodes which in turn give the Lat/Lon to form a closed polygon</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3522889" y="313980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4420961" y="2458734"/>
            <a:ext cx="274320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Nodes are the points to form the polygons</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3869128" y="2589539"/>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FFA068-05A5-4C4A-810A-6EEDB0D3370A}"/>
              </a:ext>
            </a:extLst>
          </p:cNvPr>
          <p:cNvSpPr txBox="1"/>
          <p:nvPr/>
        </p:nvSpPr>
        <p:spPr>
          <a:xfrm>
            <a:off x="4135211" y="4911274"/>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Relations define how the polygons are related. The “inner” polygons are enclosed in “outer”.</a:t>
            </a:r>
          </a:p>
        </p:txBody>
      </p:sp>
      <p:cxnSp>
        <p:nvCxnSpPr>
          <p:cNvPr id="16" name="Straight Arrow Connector 15">
            <a:extLst>
              <a:ext uri="{FF2B5EF4-FFF2-40B4-BE49-F238E27FC236}">
                <a16:creationId xmlns:a16="http://schemas.microsoft.com/office/drawing/2014/main" id="{665688F4-9622-44F5-8881-2171E5F55212}"/>
              </a:ext>
            </a:extLst>
          </p:cNvPr>
          <p:cNvCxnSpPr/>
          <p:nvPr/>
        </p:nvCxnSpPr>
        <p:spPr>
          <a:xfrm flipH="1">
            <a:off x="3522889" y="504207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6D67D6-D833-4E61-BD93-E2CA524BB91B}"/>
              </a:ext>
            </a:extLst>
          </p:cNvPr>
          <p:cNvSpPr txBox="1"/>
          <p:nvPr/>
        </p:nvSpPr>
        <p:spPr>
          <a:xfrm>
            <a:off x="742950" y="1256997"/>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
        <p:nvSpPr>
          <p:cNvPr id="22" name="TextBox 21">
            <a:extLst>
              <a:ext uri="{FF2B5EF4-FFF2-40B4-BE49-F238E27FC236}">
                <a16:creationId xmlns:a16="http://schemas.microsoft.com/office/drawing/2014/main" id="{640B21DF-667B-4AB6-845F-3823B41E3AE9}"/>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OSM data will be converted to GeoJSON using ‘osmtogeojson’</a:t>
            </a:r>
          </a:p>
        </p:txBody>
      </p:sp>
    </p:spTree>
    <p:custDataLst>
      <p:tags r:id="rId1"/>
    </p:custDataLst>
    <p:extLst>
      <p:ext uri="{BB962C8B-B14F-4D97-AF65-F5344CB8AC3E}">
        <p14:creationId xmlns:p14="http://schemas.microsoft.com/office/powerpoint/2010/main" val="69520764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slides 6-7).</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Tmp.kml</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Tmp.geojson:</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"type": "FeatureCollection",</a:t>
            </a:r>
          </a:p>
          <a:p>
            <a:r>
              <a:rPr lang="en-AU" sz="900" noProof="1">
                <a:latin typeface="Calibri" panose="020F0502020204030204" pitchFamily="34" charset="0"/>
                <a:cs typeface="Calibri" panose="020F0502020204030204" pitchFamily="34" charset="0"/>
              </a:rPr>
              <a:t>	"features":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"relation/253952",</a:t>
            </a:r>
          </a:p>
          <a:p>
            <a:r>
              <a:rPr lang="en-AU" sz="900" noProof="1">
                <a:latin typeface="Calibri" panose="020F0502020204030204" pitchFamily="34" charset="0"/>
                <a:cs typeface="Calibri" panose="020F0502020204030204" pitchFamily="34" charset="0"/>
              </a:rPr>
              <a:t>		  "properties": {</a:t>
            </a:r>
          </a:p>
          <a:p>
            <a:r>
              <a:rPr lang="en-US" sz="900" noProof="1">
                <a:latin typeface="Calibri" panose="020F0502020204030204" pitchFamily="34" charset="0"/>
                <a:cs typeface="Calibri" panose="020F0502020204030204" pitchFamily="34" charset="0"/>
              </a:rPr>
              <a:t>			 "alt_name": "Lake Eyre (North)", </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"MultiPolygon",</a:t>
            </a:r>
          </a:p>
          <a:p>
            <a:r>
              <a:rPr lang="en-AU" sz="900" noProof="1">
                <a:latin typeface="Calibri" panose="020F0502020204030204" pitchFamily="34" charset="0"/>
                <a:cs typeface="Calibri" panose="020F0502020204030204" pitchFamily="34" charset="0"/>
              </a:rPr>
              <a:t>			"coordinates": [[[[137.7264071,-28.1236032],[137.7276088,-28.1267824]]]]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"node/371088118",</a:t>
            </a:r>
          </a:p>
          <a:p>
            <a:r>
              <a:rPr lang="en-AU" sz="900" noProof="1">
                <a:latin typeface="Calibri" panose="020F0502020204030204" pitchFamily="34" charset="0"/>
                <a:cs typeface="Calibri" panose="020F0502020204030204" pitchFamily="34" charset="0"/>
              </a:rPr>
              <a:t>		  "properties": {</a:t>
            </a:r>
          </a:p>
          <a:p>
            <a:r>
              <a:rPr lang="en-AU" sz="900" noProof="1">
                <a:latin typeface="Calibri" panose="020F0502020204030204" pitchFamily="34" charset="0"/>
                <a:cs typeface="Calibri" panose="020F0502020204030204" pitchFamily="34" charset="0"/>
              </a:rPr>
              <a:t>			"name": "Muloorina Bore",</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"Point",</a:t>
            </a:r>
          </a:p>
          <a:p>
            <a:r>
              <a:rPr lang="en-AU" sz="900" noProof="1">
                <a:latin typeface="Calibri" panose="020F0502020204030204" pitchFamily="34" charset="0"/>
                <a:cs typeface="Calibri" panose="020F0502020204030204" pitchFamily="34" charset="0"/>
              </a:rPr>
              <a:t>			"coordinates": [137.8996898,-29.2383169]</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5890540" y="3630301"/>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699093" y="3761106"/>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3286125" y="253221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feature could be a [multi]polygon, line or point.</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2734293" y="266302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osmtogeojson</a:t>
            </a:r>
            <a:r>
              <a:rPr lang="en-AU" sz="1000" noProof="1">
                <a:highlight>
                  <a:srgbClr val="D7D7D7"/>
                </a:highlight>
                <a:latin typeface="Calibri" panose="020F0502020204030204" pitchFamily="34" charset="0"/>
                <a:cs typeface="Calibri" panose="020F0502020204030204" pitchFamily="34" charset="0"/>
              </a:rPr>
              <a:t> $osmfile &gt; $geojsonfile`;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 data in </a:t>
            </a:r>
            <a:r>
              <a:rPr lang="en-AU" sz="1000" b="1" noProof="1">
                <a:latin typeface="Calibri" panose="020F0502020204030204" pitchFamily="34" charset="0"/>
                <a:cs typeface="Calibri" panose="020F0502020204030204" pitchFamily="34" charset="0"/>
              </a:rPr>
              <a:t>$osmfile</a:t>
            </a:r>
            <a:r>
              <a:rPr lang="en-AU" sz="1000" noProof="1">
                <a:latin typeface="Calibri" panose="020F0502020204030204" pitchFamily="34" charset="0"/>
                <a:cs typeface="Calibri" panose="020F0502020204030204" pitchFamily="34" charset="0"/>
              </a:rPr>
              <a:t> is converted into GeoJSON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$geojsonfile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(/NASA/WorldWind/data/Tmp/Tmp.geojson)</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338828"/>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is a Javascript module for converting OSM data (OSM XML or Overpass JSON) to GeoJSON. It  can be used as a command line tool. This OSM conversion code was written for and is maintained by the </a:t>
            </a:r>
            <a:r>
              <a:rPr lang="en-AU" sz="900" noProof="1">
                <a:latin typeface="Calibri" panose="020F0502020204030204" pitchFamily="34" charset="0"/>
                <a:cs typeface="Calibri" panose="020F0502020204030204" pitchFamily="34" charset="0"/>
                <a:hlinkClick r:id="rId3"/>
              </a:rPr>
              <a:t>overpass-turbo</a:t>
            </a:r>
            <a:r>
              <a:rPr lang="en-AU" sz="900" noProof="1">
                <a:latin typeface="Calibri" panose="020F0502020204030204" pitchFamily="34" charset="0"/>
                <a:cs typeface="Calibri" panose="020F0502020204030204" pitchFamily="34" charset="0"/>
              </a:rPr>
              <a:t> project. [</a:t>
            </a:r>
            <a:r>
              <a:rPr lang="en-AU" sz="900" noProof="1">
                <a:latin typeface="Calibri" panose="020F0502020204030204" pitchFamily="34" charset="0"/>
                <a:cs typeface="Calibri" panose="020F0502020204030204" pitchFamily="34" charset="0"/>
                <a:hlinkClick r:id="rId4"/>
              </a:rPr>
              <a:t>Ref</a:t>
            </a:r>
            <a:r>
              <a:rPr lang="en-AU" sz="900" noProof="1">
                <a:latin typeface="Calibri" panose="020F0502020204030204" pitchFamily="34" charset="0"/>
                <a:cs typeface="Calibri" panose="020F0502020204030204" pitchFamily="34" charset="0"/>
              </a:rPr>
              <a:t>]</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r>
              <a:rPr lang="en-AU" sz="900" noProof="1">
                <a:latin typeface="Calibri" panose="020F0502020204030204" pitchFamily="34" charset="0"/>
                <a:cs typeface="Calibri" panose="020F0502020204030204" pitchFamily="34" charset="0"/>
              </a:rPr>
              <a:t>	$ npm install -g osmtogeojson</a:t>
            </a:r>
          </a:p>
          <a:p>
            <a:r>
              <a:rPr lang="en-AU" sz="900" noProof="1">
                <a:latin typeface="Calibri" panose="020F0502020204030204" pitchFamily="34" charset="0"/>
                <a:cs typeface="Calibri" panose="020F0502020204030204" pitchFamily="34" charset="0"/>
              </a:rPr>
              <a:t>	$ osmtogeojson file.osm &gt; file.geojson</a:t>
            </a:r>
          </a:p>
          <a:p>
            <a:endParaRPr lang="en-AU"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GeoJSON data will be converted to KML using ‘tokml’</a:t>
            </a:r>
          </a:p>
        </p:txBody>
      </p:sp>
    </p:spTree>
    <p:custDataLst>
      <p:tags r:id="rId1"/>
    </p:custDataLst>
    <p:extLst>
      <p:ext uri="{BB962C8B-B14F-4D97-AF65-F5344CB8AC3E}">
        <p14:creationId xmlns:p14="http://schemas.microsoft.com/office/powerpoint/2010/main" val="38670810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GetPlaceMark</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Tmp.kml:</a:t>
            </a:r>
          </a:p>
          <a:p>
            <a:r>
              <a:rPr lang="en-AU" sz="900" noProof="1">
                <a:latin typeface="Calibri" panose="020F0502020204030204" pitchFamily="34" charset="0"/>
                <a:cs typeface="Calibri" panose="020F0502020204030204" pitchFamily="34" charset="0"/>
              </a:rPr>
              <a:t>&lt;?xml version="1.0" encoding="UTF-8"?&gt;&lt;kml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    &lt;ExtendedData&gt;</a:t>
            </a:r>
          </a:p>
          <a:p>
            <a:r>
              <a:rPr lang="en-US" sz="900" noProof="1">
                <a:latin typeface="Calibri" panose="020F0502020204030204" pitchFamily="34" charset="0"/>
                <a:cs typeface="Calibri" panose="020F0502020204030204" pitchFamily="34" charset="0"/>
              </a:rPr>
              <a:t>      &lt;Data name="name"&gt;</a:t>
            </a:r>
          </a:p>
          <a:p>
            <a:r>
              <a:rPr lang="en-US" sz="900" noProof="1">
                <a:latin typeface="Calibri" panose="020F0502020204030204" pitchFamily="34" charset="0"/>
                <a:cs typeface="Calibri" panose="020F0502020204030204" pitchFamily="34" charset="0"/>
              </a:rPr>
              <a:t>	&lt;value&gt;Kati Thanda-Lake Eyre (North)&lt;/value&gt;</a:t>
            </a:r>
          </a:p>
          <a:p>
            <a:r>
              <a:rPr lang="en-US"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&lt;Data name="id"&gt;</a:t>
            </a:r>
          </a:p>
          <a:p>
            <a:r>
              <a:rPr lang="en-AU" sz="900" noProof="1">
                <a:latin typeface="Calibri" panose="020F0502020204030204" pitchFamily="34" charset="0"/>
                <a:cs typeface="Calibri" panose="020F0502020204030204" pitchFamily="34" charset="0"/>
              </a:rPr>
              <a:t>        &lt;value&gt;relation/253952&lt;/value&gt;</a:t>
            </a:r>
          </a:p>
          <a:p>
            <a:r>
              <a:rPr lang="en-AU"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&lt;/ExtendedData&gt;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&lt;coordinates&gt;137.7264071,-28.1236032 137.7276088,-28.1267824&lt;/coordinates&gt;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endParaRPr lang="en-AU" sz="900" noProof="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55EC256-905B-427F-A227-7C858A1916DF}"/>
              </a:ext>
            </a:extLst>
          </p:cNvPr>
          <p:cNvSpPr txBox="1"/>
          <p:nvPr/>
        </p:nvSpPr>
        <p:spPr>
          <a:xfrm>
            <a:off x="5270054" y="4169143"/>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078607" y="4299948"/>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2241097" y="376312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Only the polygons are required by GskyNWW</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1689265" y="389393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tokml</a:t>
            </a:r>
            <a:r>
              <a:rPr lang="en-AU" sz="1000" noProof="1">
                <a:highlight>
                  <a:srgbClr val="D7D7D7"/>
                </a:highlight>
                <a:latin typeface="Calibri" panose="020F0502020204030204" pitchFamily="34" charset="0"/>
                <a:cs typeface="Calibri" panose="020F0502020204030204" pitchFamily="34" charset="0"/>
              </a:rPr>
              <a:t> $geojsonfile &gt; $kmlfile`;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GeoJSON data in </a:t>
            </a:r>
            <a:r>
              <a:rPr lang="en-AU" sz="1000" b="1" noProof="1">
                <a:latin typeface="Calibri" panose="020F0502020204030204" pitchFamily="34" charset="0"/>
                <a:cs typeface="Calibri" panose="020F0502020204030204" pitchFamily="34" charset="0"/>
              </a:rPr>
              <a:t>$geojsonfile</a:t>
            </a:r>
            <a:r>
              <a:rPr lang="en-AU" sz="1000" noProof="1">
                <a:latin typeface="Calibri" panose="020F0502020204030204" pitchFamily="34" charset="0"/>
                <a:cs typeface="Calibri" panose="020F0502020204030204" pitchFamily="34" charset="0"/>
              </a:rPr>
              <a:t> is converted into KML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$kmlfile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(/NASA/WorldWind/data/Tmp/Tmp.kml)</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200329"/>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is a Javascript module for converting GeoJSON data KML. It  is used as a command line tool. This GeoJSON conversion code was written for and is maintained by the </a:t>
            </a:r>
            <a:r>
              <a:rPr lang="en-AU" sz="900" noProof="1">
                <a:latin typeface="Calibri" panose="020F0502020204030204" pitchFamily="34" charset="0"/>
                <a:cs typeface="Calibri" panose="020F0502020204030204" pitchFamily="34" charset="0"/>
                <a:hlinkClick r:id="rId3"/>
              </a:rPr>
              <a:t>Mapbox</a:t>
            </a:r>
            <a:r>
              <a:rPr lang="en-AU" sz="900" noProof="1">
                <a:latin typeface="Calibri" panose="020F0502020204030204" pitchFamily="34" charset="0"/>
                <a:cs typeface="Calibri" panose="020F0502020204030204" pitchFamily="34" charset="0"/>
              </a:rPr>
              <a:t> project. </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endParaRPr lang="en-US" sz="900" b="1"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	$ npm install --save tokml</a:t>
            </a:r>
          </a:p>
          <a:p>
            <a:r>
              <a:rPr lang="en-AU" sz="900" noProof="1">
                <a:latin typeface="Calibri" panose="020F0502020204030204" pitchFamily="34" charset="0"/>
                <a:cs typeface="Calibri" panose="020F0502020204030204" pitchFamily="34" charset="0"/>
              </a:rPr>
              <a:t>	$ tokml file.geojson &gt; file.kml</a:t>
            </a: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$kmlfile is passed to ‘sub GetPlaceMark’ for creating the KML file used by NWW.</a:t>
            </a:r>
          </a:p>
        </p:txBody>
      </p:sp>
    </p:spTree>
    <p:custDataLst>
      <p:tags r:id="rId1"/>
    </p:custDataLst>
    <p:extLst>
      <p:ext uri="{BB962C8B-B14F-4D97-AF65-F5344CB8AC3E}">
        <p14:creationId xmlns:p14="http://schemas.microsoft.com/office/powerpoint/2010/main" val="271794111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24E718-E332-4EB3-AC3B-08C7BBD06778}"/>
              </a:ext>
            </a:extLst>
          </p:cNvPr>
          <p:cNvSpPr txBox="1"/>
          <p:nvPr/>
        </p:nvSpPr>
        <p:spPr>
          <a:xfrm>
            <a:off x="4220934" y="1030754"/>
            <a:ext cx="6547764" cy="5216813"/>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 sub </a:t>
            </a:r>
            <a:r>
              <a:rPr lang="en-US" sz="900" b="1" noProof="1">
                <a:solidFill>
                  <a:srgbClr val="00B0F0"/>
                </a:solidFill>
                <a:latin typeface="Calibri" panose="020F0502020204030204" pitchFamily="34" charset="0"/>
                <a:cs typeface="Calibri" panose="020F0502020204030204" pitchFamily="34" charset="0"/>
              </a:rPr>
              <a:t>GetPlacemark</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$filename = $_[0];</a:t>
            </a:r>
          </a:p>
          <a:p>
            <a:r>
              <a:rPr lang="en-US" sz="900" noProof="1">
                <a:latin typeface="Calibri" panose="020F0502020204030204" pitchFamily="34" charset="0"/>
                <a:cs typeface="Calibri" panose="020F0502020204030204" pitchFamily="34" charset="0"/>
              </a:rPr>
              <a:t>	open (INP, "&lt;$filename"); 	my @filecontent = &lt;INP&gt;; 	close(INP);</a:t>
            </a:r>
          </a:p>
          <a:p>
            <a:r>
              <a:rPr lang="en-US" sz="900" noProof="1">
                <a:latin typeface="Calibri" panose="020F0502020204030204" pitchFamily="34" charset="0"/>
                <a:cs typeface="Calibri" panose="020F0502020204030204" pitchFamily="34" charset="0"/>
              </a:rPr>
              <a:t>	@filecontent = split(/&lt;Placemark&gt;/, $filecontent[0]); 	my $len = $#filecontent;</a:t>
            </a:r>
          </a:p>
          <a:p>
            <a:r>
              <a:rPr lang="en-US" sz="900" noProof="1">
                <a:latin typeface="Calibri" panose="020F0502020204030204" pitchFamily="34" charset="0"/>
                <a:cs typeface="Calibri" panose="020F0502020204030204" pitchFamily="34" charset="0"/>
              </a:rPr>
              <a:t>	my $placemark = "";</a:t>
            </a:r>
          </a:p>
          <a:p>
            <a:r>
              <a:rPr lang="en-US" sz="900" noProof="1">
                <a:latin typeface="Calibri" panose="020F0502020204030204" pitchFamily="34" charset="0"/>
                <a:cs typeface="Calibri" panose="020F0502020204030204" pitchFamily="34" charset="0"/>
              </a:rPr>
              <a:t>	for (my $j=1;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$polygon = "";</a:t>
            </a:r>
          </a:p>
          <a:p>
            <a:r>
              <a:rPr lang="en-US" sz="900" noProof="1">
                <a:latin typeface="Calibri" panose="020F0502020204030204" pitchFamily="34" charset="0"/>
                <a:cs typeface="Calibri" panose="020F0502020204030204" pitchFamily="34" charset="0"/>
              </a:rPr>
              <a:t>		if ($filecontent[$j] =~ /&lt;Polygon&gt;(.*)&lt;\/Polygon&gt;/i)</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$polygon = $1;</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$tempfile = "$tmpdir/placemark.tmp"; </a:t>
            </a:r>
          </a:p>
          <a:p>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open(OUT, "&gt;$tempfile"); 	print OUT "&lt;Placemark&gt;$filecontent[$j]\n"; 	close(OUT);</a:t>
            </a:r>
          </a:p>
          <a:p>
            <a:r>
              <a:rPr lang="en-US" sz="900" noProof="1">
                <a:latin typeface="Calibri" panose="020F0502020204030204" pitchFamily="34" charset="0"/>
                <a:cs typeface="Calibri" panose="020F0502020204030204" pitchFamily="34" charset="0"/>
              </a:rPr>
              <a:t>		my $xml_doc = $parser-&gt;parsefile ($tempfile);</a:t>
            </a:r>
          </a:p>
          <a:p>
            <a:r>
              <a:rPr lang="en-US" sz="900" noProof="1">
                <a:latin typeface="Calibri" panose="020F0502020204030204" pitchFamily="34" charset="0"/>
                <a:cs typeface="Calibri" panose="020F0502020204030204" pitchFamily="34" charset="0"/>
              </a:rPr>
              <a:t>		$xml_hash = $xml_converter-&gt;</a:t>
            </a:r>
            <a:r>
              <a:rPr lang="en-US" sz="900" b="1" noProof="1">
                <a:solidFill>
                  <a:srgbClr val="C00000"/>
                </a:solidFill>
                <a:latin typeface="Calibri" panose="020F0502020204030204" pitchFamily="34" charset="0"/>
                <a:cs typeface="Calibri" panose="020F0502020204030204" pitchFamily="34" charset="0"/>
              </a:rPr>
              <a:t>fromDOMtoHash</a:t>
            </a:r>
            <a:r>
              <a:rPr lang="en-US" sz="900" noProof="1">
                <a:latin typeface="Calibri" panose="020F0502020204030204" pitchFamily="34" charset="0"/>
                <a:cs typeface="Calibri" panose="020F0502020204030204" pitchFamily="34" charset="0"/>
              </a:rPr>
              <a:t>($xml_doc);</a:t>
            </a:r>
          </a:p>
          <a:p>
            <a:r>
              <a:rPr lang="en-US" sz="900" noProof="1">
                <a:latin typeface="Calibri" panose="020F0502020204030204" pitchFamily="34" charset="0"/>
                <a:cs typeface="Calibri" panose="020F0502020204030204" pitchFamily="34" charset="0"/>
              </a:rPr>
              <a:t>		my $name = $blank_name;</a:t>
            </a:r>
          </a:p>
          <a:p>
            <a:r>
              <a:rPr lang="en-US" sz="900" noProof="1">
                <a:latin typeface="Calibri" panose="020F0502020204030204" pitchFamily="34" charset="0"/>
                <a:cs typeface="Calibri" panose="020F0502020204030204" pitchFamily="34" charset="0"/>
              </a:rPr>
              <a:t>		if ($shownames &amp;&amp; $xml_hash-&gt;{Placemark}-&gt;{ExtendedData}-&gt;{Data}[0]-&gt;{name} eq "name")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$name = $xml_hash-&gt;{Placemark}-&gt;{ExtendedData}-&gt;{Data}[0]-&gt;{value}-&gt;{text};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($polygon)</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$nplacemark++;</a:t>
            </a:r>
          </a:p>
          <a:p>
            <a:r>
              <a:rPr lang="en-US" sz="900" noProof="1">
                <a:latin typeface="Calibri" panose="020F0502020204030204" pitchFamily="34" charset="0"/>
                <a:cs typeface="Calibri" panose="020F0502020204030204" pitchFamily="34" charset="0"/>
              </a:rPr>
              <a:t>			$placemark .= "&lt;Placemark&gt;\n" . </a:t>
            </a:r>
          </a:p>
          <a:p>
            <a:r>
              <a:rPr lang="en-US" sz="900" noProof="1">
                <a:latin typeface="Calibri" panose="020F0502020204030204" pitchFamily="34" charset="0"/>
                <a:cs typeface="Calibri" panose="020F0502020204030204" pitchFamily="34" charset="0"/>
              </a:rPr>
              <a:t>				"\t\t\t&lt;name&gt;$name&lt;/name&gt;\n" . </a:t>
            </a:r>
          </a:p>
          <a:p>
            <a:r>
              <a:rPr lang="en-US" sz="900" noProof="1">
                <a:latin typeface="Calibri" panose="020F0502020204030204" pitchFamily="34" charset="0"/>
                <a:cs typeface="Calibri" panose="020F0502020204030204" pitchFamily="34" charset="0"/>
              </a:rPr>
              <a:t>				"\t\t\t&lt;visibility&gt;1&lt;/visibility&gt;\n" . </a:t>
            </a:r>
          </a:p>
          <a:p>
            <a:r>
              <a:rPr lang="en-US" sz="900" noProof="1">
                <a:latin typeface="Calibri" panose="020F0502020204030204" pitchFamily="34" charset="0"/>
                <a:cs typeface="Calibri" panose="020F0502020204030204" pitchFamily="34" charset="0"/>
              </a:rPr>
              <a:t>				"\t\t\t&lt;Style&gt;&lt;LineStyle&gt;&lt;color&gt;$outline&lt;/color&gt;&lt;/LineStyle&gt; </a:t>
            </a:r>
          </a:p>
          <a:p>
            <a:r>
              <a:rPr lang="en-US" sz="900" noProof="1">
                <a:latin typeface="Calibri" panose="020F0502020204030204" pitchFamily="34" charset="0"/>
                <a:cs typeface="Calibri" panose="020F0502020204030204" pitchFamily="34" charset="0"/>
              </a:rPr>
              <a:t>				&lt;PolyStyle&gt;&lt;fill&gt;1&lt;/fill&gt;&lt;/PolyStyle&gt;&lt;/Style&gt;\n" . </a:t>
            </a:r>
          </a:p>
          <a:p>
            <a:r>
              <a:rPr lang="en-US" sz="900" noProof="1">
                <a:latin typeface="Calibri" panose="020F0502020204030204" pitchFamily="34" charset="0"/>
                <a:cs typeface="Calibri" panose="020F0502020204030204" pitchFamily="34" charset="0"/>
              </a:rPr>
              <a:t>				"\t\t\t&lt;MultiGeometry&gt;&lt;Polygon&gt;$polygon&lt;/Polygon&gt;&lt;/MultiGeometry&gt;\n" . </a:t>
            </a:r>
          </a:p>
          <a:p>
            <a:r>
              <a:rPr lang="en-US" sz="900" noProof="1">
                <a:latin typeface="Calibri" panose="020F0502020204030204" pitchFamily="34" charset="0"/>
                <a:cs typeface="Calibri" panose="020F0502020204030204" pitchFamily="34" charset="0"/>
              </a:rPr>
              <a:t>				"\t\t&lt;/Placemark&gt;\n\t\t";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return $placemark;</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nww.kml</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7" name="TextBox 16">
            <a:extLst>
              <a:ext uri="{FF2B5EF4-FFF2-40B4-BE49-F238E27FC236}">
                <a16:creationId xmlns:a16="http://schemas.microsoft.com/office/drawing/2014/main" id="{047A8EF6-FC8A-4734-B29C-97BD15B4D14C}"/>
              </a:ext>
            </a:extLst>
          </p:cNvPr>
          <p:cNvSpPr txBox="1"/>
          <p:nvPr/>
        </p:nvSpPr>
        <p:spPr>
          <a:xfrm>
            <a:off x="355146" y="1030754"/>
            <a:ext cx="3682093" cy="1938992"/>
          </a:xfrm>
          <a:prstGeom prst="rect">
            <a:avLst/>
          </a:prstGeom>
          <a:noFill/>
          <a:ln w="3175">
            <a:solidFill>
              <a:schemeClr val="tx1"/>
            </a:solidFill>
          </a:ln>
        </p:spPr>
        <p:txBody>
          <a:bodyPr wrap="square" rtlCol="0">
            <a:spAutoFit/>
          </a:bodyPr>
          <a:lstStyle/>
          <a:p>
            <a:r>
              <a:rPr lang="en-AU" sz="1000" noProof="1">
                <a:latin typeface="Calibri" panose="020F0502020204030204" pitchFamily="34" charset="0"/>
                <a:cs typeface="Calibri" panose="020F0502020204030204" pitchFamily="34" charset="0"/>
              </a:rPr>
              <a:t>$placemark = </a:t>
            </a:r>
            <a:r>
              <a:rPr lang="en-AU" sz="1000" b="1" noProof="1">
                <a:solidFill>
                  <a:srgbClr val="00B050"/>
                </a:solidFill>
                <a:latin typeface="Calibri" panose="020F0502020204030204" pitchFamily="34" charset="0"/>
                <a:cs typeface="Calibri" panose="020F0502020204030204" pitchFamily="34" charset="0"/>
              </a:rPr>
              <a:t>GetPlacemark</a:t>
            </a:r>
            <a:r>
              <a:rPr lang="en-AU" sz="1000" noProof="1">
                <a:latin typeface="Calibri" panose="020F0502020204030204" pitchFamily="34" charset="0"/>
                <a:cs typeface="Calibri" panose="020F0502020204030204" pitchFamily="34" charset="0"/>
              </a:rPr>
              <a:t>($kmlfile);</a:t>
            </a:r>
          </a:p>
          <a:p>
            <a:r>
              <a:rPr lang="en-AU" sz="1000" noProof="1">
                <a:latin typeface="Calibri" panose="020F0502020204030204" pitchFamily="34" charset="0"/>
                <a:cs typeface="Calibri" panose="020F0502020204030204" pitchFamily="34" charset="0"/>
              </a:rPr>
              <a:t>if ($placemark)</a:t>
            </a:r>
          </a:p>
          <a:p>
            <a:r>
              <a:rPr lang="en-AU" sz="1000" noProof="1">
                <a:latin typeface="Calibri" panose="020F0502020204030204" pitchFamily="34" charset="0"/>
                <a:cs typeface="Calibri" panose="020F0502020204030204" pitchFamily="34" charset="0"/>
              </a:rPr>
              <a:t>{</a:t>
            </a:r>
          </a:p>
          <a:p>
            <a:r>
              <a:rPr lang="en-AU" sz="1000" noProof="1">
                <a:latin typeface="Calibri" panose="020F0502020204030204" pitchFamily="34" charset="0"/>
                <a:cs typeface="Calibri" panose="020F0502020204030204" pitchFamily="34" charset="0"/>
              </a:rPr>
              <a:t>	 $overlay .= "</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&lt;name&gt;$overlay_name: $nplacemark&lt;/name&gt;</a:t>
            </a:r>
          </a:p>
          <a:p>
            <a:r>
              <a:rPr lang="en-AU" sz="1000" noProof="1">
                <a:latin typeface="Calibri" panose="020F0502020204030204" pitchFamily="34" charset="0"/>
                <a:cs typeface="Calibri" panose="020F0502020204030204" pitchFamily="34" charset="0"/>
              </a:rPr>
              <a:t>		&lt;visibility&gt;1&lt;/visibility&gt;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$lookAt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$placemark</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a:t>
            </a:r>
          </a:p>
          <a:p>
            <a:r>
              <a:rPr lang="en-AU" sz="10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AFA5E2F9-4B73-4E42-B29E-CE8BBEBF45B8}"/>
              </a:ext>
            </a:extLst>
          </p:cNvPr>
          <p:cNvSpPr txBox="1"/>
          <p:nvPr/>
        </p:nvSpPr>
        <p:spPr>
          <a:xfrm>
            <a:off x="8160207" y="1322003"/>
            <a:ext cx="152263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$kmlfile (Tmp.kml)</a:t>
            </a:r>
          </a:p>
        </p:txBody>
      </p:sp>
      <p:cxnSp>
        <p:nvCxnSpPr>
          <p:cNvPr id="16" name="Straight Arrow Connector 15">
            <a:extLst>
              <a:ext uri="{FF2B5EF4-FFF2-40B4-BE49-F238E27FC236}">
                <a16:creationId xmlns:a16="http://schemas.microsoft.com/office/drawing/2014/main" id="{D1C96C4F-63A6-4B63-8CF2-A178AE37E60D}"/>
              </a:ext>
            </a:extLst>
          </p:cNvPr>
          <p:cNvCxnSpPr/>
          <p:nvPr/>
        </p:nvCxnSpPr>
        <p:spPr>
          <a:xfrm flipH="1">
            <a:off x="7608374" y="14201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732A51-B7D4-4541-B7AE-1E3AC4AD6756}"/>
              </a:ext>
            </a:extLst>
          </p:cNvPr>
          <p:cNvSpPr txBox="1"/>
          <p:nvPr/>
        </p:nvSpPr>
        <p:spPr>
          <a:xfrm>
            <a:off x="7809142" y="2806463"/>
            <a:ext cx="201249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Write out to parse as a Hash</a:t>
            </a:r>
          </a:p>
        </p:txBody>
      </p:sp>
      <p:cxnSp>
        <p:nvCxnSpPr>
          <p:cNvPr id="19" name="Straight Arrow Connector 18">
            <a:extLst>
              <a:ext uri="{FF2B5EF4-FFF2-40B4-BE49-F238E27FC236}">
                <a16:creationId xmlns:a16="http://schemas.microsoft.com/office/drawing/2014/main" id="{17E77207-A942-4E57-B2B9-9D7A0ECDFC6E}"/>
              </a:ext>
            </a:extLst>
          </p:cNvPr>
          <p:cNvCxnSpPr/>
          <p:nvPr/>
        </p:nvCxnSpPr>
        <p:spPr>
          <a:xfrm flipH="1">
            <a:off x="7257309" y="2937268"/>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0D0CEF-8DA4-40BC-9772-9CF4F0A8F92D}"/>
              </a:ext>
            </a:extLst>
          </p:cNvPr>
          <p:cNvSpPr txBox="1"/>
          <p:nvPr/>
        </p:nvSpPr>
        <p:spPr>
          <a:xfrm>
            <a:off x="8278604" y="3353826"/>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 XML::Hash; use XML::DOM;</a:t>
            </a:r>
          </a:p>
        </p:txBody>
      </p:sp>
      <p:cxnSp>
        <p:nvCxnSpPr>
          <p:cNvPr id="22" name="Straight Arrow Connector 21">
            <a:extLst>
              <a:ext uri="{FF2B5EF4-FFF2-40B4-BE49-F238E27FC236}">
                <a16:creationId xmlns:a16="http://schemas.microsoft.com/office/drawing/2014/main" id="{B04C6D80-3C83-4706-ADFF-B1CAD771BF08}"/>
              </a:ext>
            </a:extLst>
          </p:cNvPr>
          <p:cNvCxnSpPr/>
          <p:nvPr/>
        </p:nvCxnSpPr>
        <p:spPr>
          <a:xfrm flipH="1">
            <a:off x="8061076" y="3492795"/>
            <a:ext cx="21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2DB3B1-2B7A-4EE9-ACA4-12553A8CDC62}"/>
              </a:ext>
            </a:extLst>
          </p:cNvPr>
          <p:cNvSpPr txBox="1"/>
          <p:nvPr/>
        </p:nvSpPr>
        <p:spPr>
          <a:xfrm>
            <a:off x="7806247" y="4576850"/>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Multiple polygons are added.</a:t>
            </a:r>
          </a:p>
        </p:txBody>
      </p:sp>
      <p:cxnSp>
        <p:nvCxnSpPr>
          <p:cNvPr id="24" name="Straight Arrow Connector 23">
            <a:extLst>
              <a:ext uri="{FF2B5EF4-FFF2-40B4-BE49-F238E27FC236}">
                <a16:creationId xmlns:a16="http://schemas.microsoft.com/office/drawing/2014/main" id="{8059A4C0-C1D1-42EE-9F59-FE17F4A5432F}"/>
              </a:ext>
            </a:extLst>
          </p:cNvPr>
          <p:cNvCxnSpPr/>
          <p:nvPr/>
        </p:nvCxnSpPr>
        <p:spPr>
          <a:xfrm flipH="1">
            <a:off x="7294873" y="4707657"/>
            <a:ext cx="50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7D56CD-1C13-47F5-A2FC-5AE6DF9D796F}"/>
              </a:ext>
            </a:extLst>
          </p:cNvPr>
          <p:cNvSpPr txBox="1"/>
          <p:nvPr/>
        </p:nvSpPr>
        <p:spPr>
          <a:xfrm>
            <a:off x="2617842" y="2089447"/>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XYZ coordinates.</a:t>
            </a:r>
          </a:p>
        </p:txBody>
      </p:sp>
      <p:cxnSp>
        <p:nvCxnSpPr>
          <p:cNvPr id="26" name="Straight Arrow Connector 25">
            <a:extLst>
              <a:ext uri="{FF2B5EF4-FFF2-40B4-BE49-F238E27FC236}">
                <a16:creationId xmlns:a16="http://schemas.microsoft.com/office/drawing/2014/main" id="{37049F97-B86C-401F-BB4C-3C23F4836873}"/>
              </a:ext>
            </a:extLst>
          </p:cNvPr>
          <p:cNvCxnSpPr/>
          <p:nvPr/>
        </p:nvCxnSpPr>
        <p:spPr>
          <a:xfrm flipH="1">
            <a:off x="2066009" y="22202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1B2D35-168E-4398-86F2-6310D95F6700}"/>
              </a:ext>
            </a:extLst>
          </p:cNvPr>
          <p:cNvSpPr txBox="1"/>
          <p:nvPr/>
        </p:nvSpPr>
        <p:spPr>
          <a:xfrm>
            <a:off x="2617842" y="2373952"/>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a:t>
            </a:r>
          </a:p>
        </p:txBody>
      </p:sp>
      <p:cxnSp>
        <p:nvCxnSpPr>
          <p:cNvPr id="28" name="Straight Arrow Connector 27">
            <a:extLst>
              <a:ext uri="{FF2B5EF4-FFF2-40B4-BE49-F238E27FC236}">
                <a16:creationId xmlns:a16="http://schemas.microsoft.com/office/drawing/2014/main" id="{7F2F828D-1F68-46CD-BB01-DC2AC0816B7E}"/>
              </a:ext>
            </a:extLst>
          </p:cNvPr>
          <p:cNvCxnSpPr/>
          <p:nvPr/>
        </p:nvCxnSpPr>
        <p:spPr>
          <a:xfrm flipH="1">
            <a:off x="2066004" y="2382297"/>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F6BE23-7BAC-4915-93B8-67FABC615DA9}"/>
              </a:ext>
            </a:extLst>
          </p:cNvPr>
          <p:cNvSpPr txBox="1"/>
          <p:nvPr/>
        </p:nvSpPr>
        <p:spPr>
          <a:xfrm>
            <a:off x="351053" y="3007093"/>
            <a:ext cx="3682093" cy="1015663"/>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$lookAt</a:t>
            </a:r>
          </a:p>
          <a:p>
            <a:r>
              <a:rPr lang="fr-FR" sz="1000" noProof="1">
                <a:latin typeface="Calibri" panose="020F0502020204030204" pitchFamily="34" charset="0"/>
                <a:cs typeface="Calibri" panose="020F0502020204030204" pitchFamily="34" charset="0"/>
              </a:rPr>
              <a:t>&lt;LookAt&gt;</a:t>
            </a:r>
          </a:p>
          <a:p>
            <a:r>
              <a:rPr lang="fr-FR" sz="1000" noProof="1">
                <a:latin typeface="Calibri" panose="020F0502020204030204" pitchFamily="34" charset="0"/>
                <a:cs typeface="Calibri" panose="020F0502020204030204" pitchFamily="34" charset="0"/>
              </a:rPr>
              <a:t>	&lt;longitude&gt;137.55&lt;/longitude&gt;</a:t>
            </a:r>
          </a:p>
          <a:p>
            <a:r>
              <a:rPr lang="fr-FR" sz="1000" noProof="1">
                <a:latin typeface="Calibri" panose="020F0502020204030204" pitchFamily="34" charset="0"/>
                <a:cs typeface="Calibri" panose="020F0502020204030204" pitchFamily="34" charset="0"/>
              </a:rPr>
              <a:t>	&lt;latitude&gt;-30.25&lt;/latitude&gt;</a:t>
            </a:r>
          </a:p>
          <a:p>
            <a:r>
              <a:rPr lang="fr-FR" sz="1000" noProof="1">
                <a:latin typeface="Calibri" panose="020F0502020204030204" pitchFamily="34" charset="0"/>
                <a:cs typeface="Calibri" panose="020F0502020204030204" pitchFamily="34" charset="0"/>
              </a:rPr>
              <a:t>	&lt;altitude&gt;315000&lt;/altitude&gt;</a:t>
            </a:r>
          </a:p>
          <a:p>
            <a:r>
              <a:rPr lang="fr-FR" sz="1000" noProof="1">
                <a:latin typeface="Calibri" panose="020F0502020204030204" pitchFamily="34" charset="0"/>
                <a:cs typeface="Calibri" panose="020F0502020204030204" pitchFamily="34" charset="0"/>
              </a:rPr>
              <a:t>&lt;/LookAt&gt;</a:t>
            </a:r>
          </a:p>
        </p:txBody>
      </p:sp>
      <p:sp>
        <p:nvSpPr>
          <p:cNvPr id="30" name="TextBox 29">
            <a:extLst>
              <a:ext uri="{FF2B5EF4-FFF2-40B4-BE49-F238E27FC236}">
                <a16:creationId xmlns:a16="http://schemas.microsoft.com/office/drawing/2014/main" id="{B213927F-A244-4CCD-916B-F9A444EB0F18}"/>
              </a:ext>
            </a:extLst>
          </p:cNvPr>
          <p:cNvSpPr txBox="1"/>
          <p:nvPr/>
        </p:nvSpPr>
        <p:spPr>
          <a:xfrm>
            <a:off x="351053" y="4069018"/>
            <a:ext cx="3682093" cy="1923604"/>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$placemark</a:t>
            </a:r>
          </a:p>
          <a:p>
            <a:r>
              <a:rPr lang="fr-FR" sz="1000" noProof="1">
                <a:latin typeface="Calibri" panose="020F0502020204030204" pitchFamily="34" charset="0"/>
                <a:cs typeface="Calibri" panose="020F0502020204030204" pitchFamily="34" charset="0"/>
              </a:rPr>
              <a:t>&lt;Placemark&gt;</a:t>
            </a:r>
          </a:p>
          <a:p>
            <a:r>
              <a:rPr lang="fr-FR" sz="1000" noProof="1">
                <a:latin typeface="Calibri" panose="020F0502020204030204" pitchFamily="34" charset="0"/>
                <a:cs typeface="Calibri" panose="020F0502020204030204" pitchFamily="34" charset="0"/>
              </a:rPr>
              <a:t>	&lt;name&gt;Wirragilpina Swamp&lt;/name&gt;</a:t>
            </a:r>
          </a:p>
          <a:p>
            <a:r>
              <a:rPr lang="fr-FR" sz="1000" noProof="1">
                <a:latin typeface="Calibri" panose="020F0502020204030204" pitchFamily="34" charset="0"/>
                <a:cs typeface="Calibri" panose="020F0502020204030204" pitchFamily="34" charset="0"/>
              </a:rPr>
              <a:t>	&lt;visibility&gt;1&lt;/visibility&gt;</a:t>
            </a:r>
          </a:p>
          <a:p>
            <a:r>
              <a:rPr lang="fr-FR" sz="1000" noProof="1">
                <a:latin typeface="Calibri" panose="020F0502020204030204" pitchFamily="34" charset="0"/>
                <a:cs typeface="Calibri" panose="020F0502020204030204" pitchFamily="34" charset="0"/>
              </a:rPr>
              <a:t>	&lt;Style&gt;&lt;LineStyle&gt;&lt;color&gt;ff00ff00&lt;/color&gt;&lt;/LineStyle&gt;</a:t>
            </a:r>
          </a:p>
          <a:p>
            <a:r>
              <a:rPr lang="fr-FR" sz="1000" noProof="1">
                <a:latin typeface="Calibri" panose="020F0502020204030204" pitchFamily="34" charset="0"/>
                <a:cs typeface="Calibri" panose="020F0502020204030204" pitchFamily="34" charset="0"/>
              </a:rPr>
              <a:t>	&lt;PolyStyle&gt;&lt;fill&gt;1&lt;/fill&gt;&lt;/PolyStyle&gt;&lt;/Style&gt;</a:t>
            </a:r>
          </a:p>
          <a:p>
            <a:r>
              <a:rPr lang="fr-FR" sz="1000" noProof="1">
                <a:latin typeface="Calibri" panose="020F0502020204030204" pitchFamily="34" charset="0"/>
                <a:cs typeface="Calibri" panose="020F0502020204030204" pitchFamily="34" charset="0"/>
              </a:rPr>
              <a:t>	&lt;MultiGeometry&gt;&lt;Polygon&gt;&lt;outerBoundaryIs&gt;</a:t>
            </a:r>
          </a:p>
          <a:p>
            <a:r>
              <a:rPr lang="fr-FR" sz="1000" noProof="1">
                <a:latin typeface="Calibri" panose="020F0502020204030204" pitchFamily="34" charset="0"/>
                <a:cs typeface="Calibri" panose="020F0502020204030204" pitchFamily="34" charset="0"/>
              </a:rPr>
              <a:t>	&lt;LinearRing&gt;</a:t>
            </a:r>
          </a:p>
          <a:p>
            <a:r>
              <a:rPr lang="fr-FR" sz="900" noProof="1">
                <a:latin typeface="Calibri" panose="020F0502020204030204" pitchFamily="34" charset="0"/>
                <a:cs typeface="Calibri" panose="020F0502020204030204" pitchFamily="34" charset="0"/>
              </a:rPr>
              <a:t>		&lt;coordinates&gt;136.6221,-29.869329 …&lt;/coordinates&gt;</a:t>
            </a:r>
          </a:p>
          <a:p>
            <a:r>
              <a:rPr lang="fr-FR" sz="1000" noProof="1">
                <a:latin typeface="Calibri" panose="020F0502020204030204" pitchFamily="34" charset="0"/>
                <a:cs typeface="Calibri" panose="020F0502020204030204" pitchFamily="34" charset="0"/>
              </a:rPr>
              <a:t>	&lt;/LinearRing&gt;</a:t>
            </a:r>
          </a:p>
          <a:p>
            <a:r>
              <a:rPr lang="fr-FR" sz="1000" noProof="1">
                <a:latin typeface="Calibri" panose="020F0502020204030204" pitchFamily="34" charset="0"/>
                <a:cs typeface="Calibri" panose="020F0502020204030204" pitchFamily="34" charset="0"/>
              </a:rPr>
              <a:t>	&lt;/outerBoundaryIs&gt;&lt;/Polygon&gt;&lt;/MultiGeometry&gt;</a:t>
            </a:r>
          </a:p>
          <a:p>
            <a:r>
              <a:rPr lang="fr-FR" sz="1000" noProof="1">
                <a:latin typeface="Calibri" panose="020F0502020204030204" pitchFamily="34" charset="0"/>
                <a:cs typeface="Calibri" panose="020F0502020204030204" pitchFamily="34" charset="0"/>
              </a:rPr>
              <a:t>&lt;/Placemark&gt;</a:t>
            </a:r>
          </a:p>
        </p:txBody>
      </p:sp>
      <p:cxnSp>
        <p:nvCxnSpPr>
          <p:cNvPr id="4" name="Straight Arrow Connector 3">
            <a:extLst>
              <a:ext uri="{FF2B5EF4-FFF2-40B4-BE49-F238E27FC236}">
                <a16:creationId xmlns:a16="http://schemas.microsoft.com/office/drawing/2014/main" id="{EAE825C9-6443-4EC8-85F6-BCB06B331799}"/>
              </a:ext>
            </a:extLst>
          </p:cNvPr>
          <p:cNvCxnSpPr/>
          <p:nvPr/>
        </p:nvCxnSpPr>
        <p:spPr>
          <a:xfrm>
            <a:off x="4033146" y="200025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D3F94-D123-4FDB-A071-F329C3B39C6D}"/>
              </a:ext>
            </a:extLst>
          </p:cNvPr>
          <p:cNvCxnSpPr>
            <a:cxnSpLocks/>
          </p:cNvCxnSpPr>
          <p:nvPr/>
        </p:nvCxnSpPr>
        <p:spPr>
          <a:xfrm flipH="1">
            <a:off x="4033146" y="503082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BB53E6-E9F1-41D1-BA81-279C0A280341}"/>
              </a:ext>
            </a:extLst>
          </p:cNvPr>
          <p:cNvSpPr txBox="1"/>
          <p:nvPr/>
        </p:nvSpPr>
        <p:spPr>
          <a:xfrm>
            <a:off x="5478236" y="1030754"/>
            <a:ext cx="4931228" cy="253916"/>
          </a:xfrm>
          <a:prstGeom prst="rect">
            <a:avLst/>
          </a:prstGeom>
          <a:noFill/>
          <a:ln w="3175">
            <a:solidFill>
              <a:schemeClr val="tx1"/>
            </a:solidFill>
          </a:ln>
        </p:spPr>
        <p:txBody>
          <a:bodyPr wrap="square" rtlCol="0">
            <a:spAutoFit/>
          </a:bodyPr>
          <a:lstStyle/>
          <a:p>
            <a:pPr algn="l"/>
            <a:r>
              <a:rPr lang="en-US" sz="1050" noProof="1">
                <a:latin typeface="Calibri" panose="020F0502020204030204" pitchFamily="34" charset="0"/>
                <a:cs typeface="Calibri" panose="020F0502020204030204" pitchFamily="34" charset="0"/>
              </a:rPr>
              <a:t>This sub extracts the required data from Tmp.kml to create placemarks from polygons.</a:t>
            </a:r>
          </a:p>
        </p:txBody>
      </p:sp>
    </p:spTree>
    <p:custDataLst>
      <p:tags r:id="rId1"/>
    </p:custDataLst>
    <p:extLst>
      <p:ext uri="{BB962C8B-B14F-4D97-AF65-F5344CB8AC3E}">
        <p14:creationId xmlns:p14="http://schemas.microsoft.com/office/powerpoint/2010/main" val="2516821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0" name="TextBox 19">
            <a:extLst>
              <a:ext uri="{FF2B5EF4-FFF2-40B4-BE49-F238E27FC236}">
                <a16:creationId xmlns:a16="http://schemas.microsoft.com/office/drawing/2014/main" id="{4C1E7967-752E-4B71-8225-30BEAA5D2C07}"/>
              </a:ext>
            </a:extLst>
          </p:cNvPr>
          <p:cNvSpPr txBox="1"/>
          <p:nvPr/>
        </p:nvSpPr>
        <p:spPr>
          <a:xfrm>
            <a:off x="342900" y="959093"/>
            <a:ext cx="5135335" cy="3693319"/>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solidFill>
                  <a:schemeClr val="bg1">
                    <a:lumMod val="65000"/>
                  </a:schemeClr>
                </a:solidFill>
                <a:latin typeface="Calibri" panose="020F0502020204030204" pitchFamily="34" charset="0"/>
                <a:cs typeface="Calibri" panose="020F0502020204030204" pitchFamily="34" charset="0"/>
              </a:rPr>
              <a:t>	my @key_value_pairs = split(/;/, $key_value_pairs);</a:t>
            </a:r>
          </a:p>
          <a:p>
            <a:r>
              <a:rPr lang="en-AU" sz="900" noProof="1">
                <a:solidFill>
                  <a:schemeClr val="bg1">
                    <a:lumMod val="65000"/>
                  </a:schemeClr>
                </a:solidFill>
                <a:latin typeface="Calibri" panose="020F0502020204030204" pitchFamily="34" charset="0"/>
                <a:cs typeface="Calibri" panose="020F0502020204030204" pitchFamily="34" charset="0"/>
              </a:rPr>
              <a:t>	my $len = $#key_value_pairs;</a:t>
            </a:r>
          </a:p>
          <a:p>
            <a:r>
              <a:rPr lang="en-AU" sz="900" noProof="1">
                <a:solidFill>
                  <a:schemeClr val="bg1">
                    <a:lumMod val="65000"/>
                  </a:schemeClr>
                </a:solidFill>
                <a:latin typeface="Calibri" panose="020F0502020204030204" pitchFamily="34" charset="0"/>
                <a:cs typeface="Calibri" panose="020F0502020204030204" pitchFamily="34" charset="0"/>
              </a:rPr>
              <a:t>	for ($j=0; $j &lt;= $len; $j++)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$outline = $outlines[$j];</a:t>
            </a:r>
          </a:p>
          <a:p>
            <a:r>
              <a:rPr lang="en-AU" sz="900" noProof="1">
                <a:solidFill>
                  <a:schemeClr val="bg1">
                    <a:lumMod val="65000"/>
                  </a:schemeClr>
                </a:solidFill>
                <a:latin typeface="Calibri" panose="020F0502020204030204" pitchFamily="34" charset="0"/>
                <a:cs typeface="Calibri" panose="020F0502020204030204" pitchFamily="34" charset="0"/>
              </a:rPr>
              <a:t>		</a:t>
            </a:r>
            <a:r>
              <a:rPr lang="en-AU" sz="900" b="1" noProof="1">
                <a:solidFill>
                  <a:schemeClr val="bg1">
                    <a:lumMod val="65000"/>
                  </a:schemeClr>
                </a:solidFill>
                <a:latin typeface="Calibri" panose="020F0502020204030204" pitchFamily="34" charset="0"/>
                <a:cs typeface="Calibri" panose="020F0502020204030204" pitchFamily="34" charset="0"/>
              </a:rPr>
              <a:t>GetAndCreatePlacemarks</a:t>
            </a:r>
            <a:r>
              <a:rPr lang="en-AU" sz="900" noProof="1">
                <a:solidFill>
                  <a:schemeClr val="bg1">
                    <a:lumMod val="65000"/>
                  </a:schemeClr>
                </a:solidFill>
                <a:latin typeface="Calibri" panose="020F0502020204030204" pitchFamily="34" charset="0"/>
                <a:cs typeface="Calibri" panose="020F0502020204030204" pitchFamily="34" charset="0"/>
              </a:rPr>
              <a:t>($key_value_pairs[$j]);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my $xml = "&lt;?xml version=\"1.0\" encoding=\"UTF-8\"?&gt;</a:t>
            </a:r>
          </a:p>
          <a:p>
            <a:r>
              <a:rPr lang="en-AU" sz="900" noProof="1">
                <a:latin typeface="Calibri" panose="020F0502020204030204" pitchFamily="34" charset="0"/>
                <a:cs typeface="Calibri" panose="020F0502020204030204" pitchFamily="34" charset="0"/>
              </a:rPr>
              <a: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&lt;name&gt;_______Layers_______&lt;/name&gt;</a:t>
            </a:r>
          </a:p>
          <a:p>
            <a:r>
              <a:rPr lang="en-AU" sz="900" noProof="1">
                <a:latin typeface="Calibri" panose="020F0502020204030204" pitchFamily="34" charset="0"/>
                <a:cs typeface="Calibri" panose="020F0502020204030204" pitchFamily="34" charset="0"/>
              </a:rPr>
              <a:t>	$kml</a:t>
            </a:r>
          </a:p>
          <a:p>
            <a:r>
              <a:rPr lang="en-AU" sz="900" noProof="1">
                <a:latin typeface="Calibri" panose="020F0502020204030204" pitchFamily="34" charset="0"/>
                <a:cs typeface="Calibri" panose="020F0502020204030204" pitchFamily="34" charset="0"/>
              </a:rPr>
              <a:t>	$overlay</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&lt;name&gt;_____Placemarks_____&lt;/name&gt;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$datadir = "/var/www/html/NASA/WorldWind/data/nww";</a:t>
            </a:r>
          </a:p>
          <a:p>
            <a:r>
              <a:rPr lang="en-AU" sz="900" noProof="1">
                <a:latin typeface="Calibri" panose="020F0502020204030204" pitchFamily="34" charset="0"/>
                <a:cs typeface="Calibri" panose="020F0502020204030204" pitchFamily="34" charset="0"/>
              </a:rPr>
              <a:t>	open(OUT, "&gt;$datadir/nww.kml");</a:t>
            </a:r>
          </a:p>
          <a:p>
            <a:r>
              <a:rPr lang="en-AU" sz="900" noProof="1">
                <a:latin typeface="Calibri" panose="020F0502020204030204" pitchFamily="34" charset="0"/>
                <a:cs typeface="Calibri" panose="020F0502020204030204" pitchFamily="34" charset="0"/>
              </a:rPr>
              <a:t>	print OUT "$xml\n";</a:t>
            </a:r>
          </a:p>
          <a:p>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p:txBody>
      </p:sp>
      <p:sp>
        <p:nvSpPr>
          <p:cNvPr id="29" name="TextBox 28">
            <a:extLst>
              <a:ext uri="{FF2B5EF4-FFF2-40B4-BE49-F238E27FC236}">
                <a16:creationId xmlns:a16="http://schemas.microsoft.com/office/drawing/2014/main" id="{9EA12B58-E99E-4D1E-8713-40ED602BD217}"/>
              </a:ext>
            </a:extLst>
          </p:cNvPr>
          <p:cNvSpPr txBox="1"/>
          <p:nvPr/>
        </p:nvSpPr>
        <p:spPr>
          <a:xfrm>
            <a:off x="3808642" y="2171090"/>
            <a:ext cx="14981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Content of ‘nww.kml’</a:t>
            </a:r>
          </a:p>
        </p:txBody>
      </p:sp>
      <p:cxnSp>
        <p:nvCxnSpPr>
          <p:cNvPr id="30" name="Straight Arrow Connector 29">
            <a:extLst>
              <a:ext uri="{FF2B5EF4-FFF2-40B4-BE49-F238E27FC236}">
                <a16:creationId xmlns:a16="http://schemas.microsoft.com/office/drawing/2014/main" id="{8026A40A-57E7-4F1D-AE54-7E8B88068592}"/>
              </a:ext>
            </a:extLst>
          </p:cNvPr>
          <p:cNvCxnSpPr/>
          <p:nvPr/>
        </p:nvCxnSpPr>
        <p:spPr>
          <a:xfrm flipH="1">
            <a:off x="3552248"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984175-1F66-41DD-849A-E5CC9EDE0498}"/>
              </a:ext>
            </a:extLst>
          </p:cNvPr>
          <p:cNvSpPr txBox="1"/>
          <p:nvPr/>
        </p:nvSpPr>
        <p:spPr>
          <a:xfrm>
            <a:off x="3742069" y="3967233"/>
            <a:ext cx="168718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written as ‘nww.kml’</a:t>
            </a:r>
          </a:p>
        </p:txBody>
      </p:sp>
      <p:cxnSp>
        <p:nvCxnSpPr>
          <p:cNvPr id="32" name="Straight Arrow Connector 31">
            <a:extLst>
              <a:ext uri="{FF2B5EF4-FFF2-40B4-BE49-F238E27FC236}">
                <a16:creationId xmlns:a16="http://schemas.microsoft.com/office/drawing/2014/main" id="{600A90D9-63F0-4FCC-897F-63D78E6BB51E}"/>
              </a:ext>
            </a:extLst>
          </p:cNvPr>
          <p:cNvCxnSpPr/>
          <p:nvPr/>
        </p:nvCxnSpPr>
        <p:spPr>
          <a:xfrm flipH="1">
            <a:off x="2656749" y="4098038"/>
            <a:ext cx="1084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560D99-24AB-4212-B520-01018AFB8382}"/>
              </a:ext>
            </a:extLst>
          </p:cNvPr>
          <p:cNvSpPr txBox="1"/>
          <p:nvPr/>
        </p:nvSpPr>
        <p:spPr>
          <a:xfrm>
            <a:off x="5656905" y="959093"/>
            <a:ext cx="5135335" cy="5139869"/>
          </a:xfrm>
          <a:prstGeom prst="rect">
            <a:avLst/>
          </a:prstGeom>
          <a:noFill/>
          <a:ln w="3175">
            <a:solidFill>
              <a:schemeClr val="tx1"/>
            </a:solidFill>
          </a:ln>
        </p:spPr>
        <p:txBody>
          <a:bodyPr wrap="square" rtlCol="0">
            <a:spAutoFit/>
          </a:bodyPr>
          <a:lstStyle/>
          <a:p>
            <a:r>
              <a:rPr lang="en-AU" sz="800" b="1" noProof="1">
                <a:solidFill>
                  <a:srgbClr val="00B0F0"/>
                </a:solidFill>
                <a:latin typeface="Calibri" panose="020F0502020204030204" pitchFamily="34" charset="0"/>
                <a:cs typeface="Calibri" panose="020F0502020204030204" pitchFamily="34" charset="0"/>
              </a:rPr>
              <a:t>nww_kml</a:t>
            </a:r>
          </a:p>
          <a:p>
            <a:r>
              <a:rPr lang="en-AU" sz="800" noProof="1">
                <a:latin typeface="Calibri" panose="020F0502020204030204" pitchFamily="34" charset="0"/>
                <a:cs typeface="Calibri" panose="020F0502020204030204" pitchFamily="34" charset="0"/>
              </a:rPr>
              <a:t>&lt;?xml version="1.0" encoding="UTF-8"?&gt; &lt;kml xmlns="http://www.opengis.net/kml/2.2"&gt;</a:t>
            </a:r>
          </a:p>
          <a:p>
            <a:r>
              <a:rPr lang="en-AU" sz="800" noProof="1">
                <a:latin typeface="Calibri" panose="020F0502020204030204" pitchFamily="34" charset="0"/>
                <a:cs typeface="Calibri" panose="020F0502020204030204" pitchFamily="34" charset="0"/>
              </a:rPr>
              <a:t>&lt;Document&gt;   &lt;name&gt;_______Layers_______&lt;/name&gt;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2001-01-01&lt;/name&gt;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http://130.56.242.15/ows/ge?SERVICE=WMS&amp;...TIME=2001-01-01T00:00:00.000Z</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&lt;north&gt;-29.2&lt;/north&gt;	&lt;south&gt;-31.3&lt;/south&gt;      &lt;east&gt;138.6&lt;/east&gt;          &lt;west&gt;136.5&lt;/west&gt;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&lt;!-- Visible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&lt;name&gt;natural|wetland: 10&lt;/name&gt;      &lt;visibility&gt;1&lt;/visibility&gt;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&lt;name&gt;Fred Swamp&lt;/name&gt;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&lt;MultiGeometry&gt;&lt;Polygon&gt;&lt;outerBoundaryIs&gt;&lt;LinearRing&gt;&lt;coordinates&gt;136.780412,-31.165489 	&lt;/coordinates&gt;&lt;/LinearRing&gt;&lt;/outerBoundaryIs&gt;&lt;/Polygon&gt;&lt;/MultiGeometry&gt;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&lt;!-- Unavailable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&lt;name&gt;natural|volcano: 0&lt;/name&gt;</a:t>
            </a:r>
          </a:p>
          <a:p>
            <a:r>
              <a:rPr lang="en-AU" sz="800" noProof="1">
                <a:latin typeface="Calibri" panose="020F0502020204030204" pitchFamily="34" charset="0"/>
                <a:cs typeface="Calibri" panose="020F0502020204030204" pitchFamily="34" charset="0"/>
              </a:rPr>
              <a:t>      &lt;visibility&gt;0&lt;/visibility&gt;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      &lt;name&gt;_____Placemarks_____&lt;/name&gt;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cxnSp>
        <p:nvCxnSpPr>
          <p:cNvPr id="34" name="Straight Arrow Connector 33">
            <a:extLst>
              <a:ext uri="{FF2B5EF4-FFF2-40B4-BE49-F238E27FC236}">
                <a16:creationId xmlns:a16="http://schemas.microsoft.com/office/drawing/2014/main" id="{37F5B313-D8C5-4F44-8350-C8DF1BE31986}"/>
              </a:ext>
            </a:extLst>
          </p:cNvPr>
          <p:cNvCxnSpPr/>
          <p:nvPr/>
        </p:nvCxnSpPr>
        <p:spPr>
          <a:xfrm>
            <a:off x="5478222" y="2805752"/>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2E715F7-4AA0-4C84-BE9C-216DC74EE135}"/>
              </a:ext>
            </a:extLst>
          </p:cNvPr>
          <p:cNvSpPr txBox="1"/>
          <p:nvPr/>
        </p:nvSpPr>
        <p:spPr>
          <a:xfrm>
            <a:off x="342887" y="4702637"/>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3"/>
              </a:rPr>
              <a:t>nww_kml.js</a:t>
            </a:r>
            <a:r>
              <a:rPr lang="en-AU" sz="900" b="1" noProof="1">
                <a:latin typeface="Calibri" panose="020F0502020204030204" pitchFamily="34" charset="0"/>
                <a:cs typeface="Calibri" panose="020F0502020204030204" pitchFamily="34" charset="0"/>
              </a:rPr>
              <a:t>:</a:t>
            </a:r>
            <a:r>
              <a:rPr lang="en-AU" sz="900" noProof="1"/>
              <a:t>  </a:t>
            </a:r>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[new WorldWind.KmlTreeVisibility('treeControls', wwd)]);</a:t>
            </a:r>
            <a:endParaRPr lang="en-AU" sz="1100" noProof="1">
              <a:latin typeface="Calibri" panose="020F0502020204030204" pitchFamily="34" charset="0"/>
              <a:cs typeface="Calibri" panose="020F0502020204030204" pitchFamily="34" charset="0"/>
            </a:endParaRPr>
          </a:p>
        </p:txBody>
      </p:sp>
      <p:cxnSp>
        <p:nvCxnSpPr>
          <p:cNvPr id="37" name="Straight Arrow Connector 36">
            <a:extLst>
              <a:ext uri="{FF2B5EF4-FFF2-40B4-BE49-F238E27FC236}">
                <a16:creationId xmlns:a16="http://schemas.microsoft.com/office/drawing/2014/main" id="{0510B285-97A1-463C-BDF8-3497DDB4D7EB}"/>
              </a:ext>
            </a:extLst>
          </p:cNvPr>
          <p:cNvCxnSpPr>
            <a:cxnSpLocks/>
          </p:cNvCxnSpPr>
          <p:nvPr/>
        </p:nvCxnSpPr>
        <p:spPr>
          <a:xfrm flipH="1">
            <a:off x="5478222" y="4887303"/>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EDBBC2-92CA-460A-B761-4AF23CC67F18}"/>
              </a:ext>
            </a:extLst>
          </p:cNvPr>
          <p:cNvSpPr txBox="1"/>
          <p:nvPr/>
        </p:nvSpPr>
        <p:spPr>
          <a:xfrm>
            <a:off x="342887" y="5234240"/>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4"/>
              </a:rPr>
              <a:t>nww_kml.html</a:t>
            </a:r>
            <a:r>
              <a:rPr lang="en-AU" sz="900" noProof="1">
                <a:latin typeface="Calibri" panose="020F0502020204030204" pitchFamily="34" charset="0"/>
                <a:cs typeface="Calibri" panose="020F0502020204030204" pitchFamily="34" charset="0"/>
              </a:rPr>
              <a:t>: </a:t>
            </a:r>
            <a:r>
              <a:rPr lang="en-AU" sz="900" noProof="1"/>
              <a:t>&lt;script data-main=“</a:t>
            </a:r>
            <a:r>
              <a:rPr lang="en-AU" sz="900" noProof="1">
                <a:highlight>
                  <a:srgbClr val="FFFF00"/>
                </a:highlight>
              </a:rPr>
              <a:t>nww_kml"</a:t>
            </a:r>
            <a:r>
              <a:rPr lang="en-AU" sz="900" noProof="1"/>
              <a:t> src="https://cdnjs.cloudflare.com/ajax/libs/require.js/2.1.17/require.min.js"&gt;&lt;/script&gt;</a:t>
            </a:r>
          </a:p>
        </p:txBody>
      </p:sp>
      <p:cxnSp>
        <p:nvCxnSpPr>
          <p:cNvPr id="39" name="Straight Arrow Connector 38">
            <a:extLst>
              <a:ext uri="{FF2B5EF4-FFF2-40B4-BE49-F238E27FC236}">
                <a16:creationId xmlns:a16="http://schemas.microsoft.com/office/drawing/2014/main" id="{F3F152BF-4196-4356-98C8-09B7E955803A}"/>
              </a:ext>
            </a:extLst>
          </p:cNvPr>
          <p:cNvCxnSpPr>
            <a:cxnSpLocks/>
          </p:cNvCxnSpPr>
          <p:nvPr/>
        </p:nvCxnSpPr>
        <p:spPr>
          <a:xfrm rot="16200000" flipH="1">
            <a:off x="2850982" y="5156724"/>
            <a:ext cx="151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684CD5-9E6B-435E-8252-B728E4C0812D}"/>
              </a:ext>
            </a:extLst>
          </p:cNvPr>
          <p:cNvSpPr txBox="1"/>
          <p:nvPr/>
        </p:nvSpPr>
        <p:spPr>
          <a:xfrm>
            <a:off x="342887" y="5729630"/>
            <a:ext cx="5149615" cy="369332"/>
          </a:xfrm>
          <a:prstGeom prst="rect">
            <a:avLst/>
          </a:prstGeom>
          <a:noFill/>
          <a:ln w="3175">
            <a:solidFill>
              <a:schemeClr val="tx1"/>
            </a:solidFill>
          </a:ln>
        </p:spPr>
        <p:txBody>
          <a:bodyPr wrap="square" rtlCol="0">
            <a:spAutoFit/>
          </a:bodyPr>
          <a:lstStyle/>
          <a:p>
            <a:r>
              <a:rPr lang="en-AU" sz="900" b="1" noProof="1">
                <a:solidFill>
                  <a:srgbClr val="00B050"/>
                </a:solidFill>
                <a:latin typeface="Calibri" panose="020F0502020204030204" pitchFamily="34" charset="0"/>
                <a:cs typeface="Calibri" panose="020F0502020204030204" pitchFamily="34" charset="0"/>
              </a:rPr>
              <a:t>geoglam_wrapper_kml.html: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&lt;iframe id="NWW" src=</a:t>
            </a:r>
            <a:r>
              <a:rPr lang="en-AU" sz="900" noProof="1">
                <a:highlight>
                  <a:srgbClr val="FFFF00"/>
                </a:highlight>
                <a:latin typeface="Calibri" panose="020F0502020204030204" pitchFamily="34" charset="0"/>
                <a:cs typeface="Calibri" panose="020F0502020204030204" pitchFamily="34" charset="0"/>
              </a:rPr>
              <a:t>nww_kml.html</a:t>
            </a:r>
            <a:r>
              <a:rPr lang="en-AU" sz="900" noProof="1">
                <a:latin typeface="Calibri" panose="020F0502020204030204" pitchFamily="34" charset="0"/>
                <a:cs typeface="Calibri" panose="020F0502020204030204" pitchFamily="34" charset="0"/>
              </a:rPr>
              <a:t>"&gt;&lt;/iframe&gt;&lt;/div&gt;</a:t>
            </a:r>
          </a:p>
        </p:txBody>
      </p:sp>
      <p:cxnSp>
        <p:nvCxnSpPr>
          <p:cNvPr id="41" name="Straight Arrow Connector 40">
            <a:extLst>
              <a:ext uri="{FF2B5EF4-FFF2-40B4-BE49-F238E27FC236}">
                <a16:creationId xmlns:a16="http://schemas.microsoft.com/office/drawing/2014/main" id="{CA55148D-9A84-4411-8236-5016BCFB83B4}"/>
              </a:ext>
            </a:extLst>
          </p:cNvPr>
          <p:cNvCxnSpPr>
            <a:cxnSpLocks/>
          </p:cNvCxnSpPr>
          <p:nvPr/>
        </p:nvCxnSpPr>
        <p:spPr>
          <a:xfrm rot="16200000" flipH="1">
            <a:off x="2857883" y="5670051"/>
            <a:ext cx="13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AFFED8E-2D07-4112-9985-1B92A956C75E}"/>
              </a:ext>
            </a:extLst>
          </p:cNvPr>
          <p:cNvSpPr txBox="1"/>
          <p:nvPr/>
        </p:nvSpPr>
        <p:spPr>
          <a:xfrm>
            <a:off x="6453870" y="908735"/>
            <a:ext cx="4176030" cy="215444"/>
          </a:xfrm>
          <a:prstGeom prst="rect">
            <a:avLst/>
          </a:prstGeom>
          <a:noFill/>
          <a:ln w="3175">
            <a:solidFill>
              <a:schemeClr val="tx1"/>
            </a:solidFill>
          </a:ln>
        </p:spPr>
        <p:txBody>
          <a:bodyPr wrap="square" rtlCol="0">
            <a:spAutoFit/>
          </a:bodyPr>
          <a:lstStyle/>
          <a:p>
            <a:pPr algn="l"/>
            <a:r>
              <a:rPr lang="en-US" sz="800" noProof="1">
                <a:ln w="0"/>
                <a:latin typeface="Calibri" panose="020F0502020204030204" pitchFamily="34" charset="0"/>
                <a:cs typeface="Calibri" panose="020F0502020204030204" pitchFamily="34" charset="0"/>
              </a:rPr>
              <a:t>This file is user-specific, and named as ‘nww_123456789.kml’. See next slide for details.</a:t>
            </a:r>
          </a:p>
        </p:txBody>
      </p:sp>
      <p:cxnSp>
        <p:nvCxnSpPr>
          <p:cNvPr id="17" name="Straight Arrow Connector 16">
            <a:extLst>
              <a:ext uri="{FF2B5EF4-FFF2-40B4-BE49-F238E27FC236}">
                <a16:creationId xmlns:a16="http://schemas.microsoft.com/office/drawing/2014/main" id="{BD8CF95C-C2F3-4E19-A742-A663D88A848B}"/>
              </a:ext>
            </a:extLst>
          </p:cNvPr>
          <p:cNvCxnSpPr/>
          <p:nvPr/>
        </p:nvCxnSpPr>
        <p:spPr>
          <a:xfrm flipH="1">
            <a:off x="6197476" y="1058034"/>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47909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TextBox 1">
            <a:extLst>
              <a:ext uri="{FF2B5EF4-FFF2-40B4-BE49-F238E27FC236}">
                <a16:creationId xmlns:a16="http://schemas.microsoft.com/office/drawing/2014/main" id="{63F0BF83-8594-499F-914D-182B72520606}"/>
              </a:ext>
            </a:extLst>
          </p:cNvPr>
          <p:cNvSpPr txBox="1"/>
          <p:nvPr/>
        </p:nvSpPr>
        <p:spPr>
          <a:xfrm>
            <a:off x="710293" y="1053193"/>
            <a:ext cx="6400800" cy="2123658"/>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Except the KML file (‘nww_kml’) for displaying in the World Wind pane, all other JS, HTML and KML files are static. The ‘nww_kml’ is generated by the CGI, stored in ‘data/nww’ directory and read by ‘nww_kml.js’.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To prevent the overwriting of this file when there are two or more simultaneous users, it must have a different name between the users. Though a simple logic would be to give it a random name each time, it will result in too many files being created and stored on the server, and will require periodic cleanup.</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Instead, a user-specific string held in a permanent cookie is used to name this file. The same user running the program on the same device and browser will create only one file. The code to do it is given below.</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The ‘</a:t>
            </a:r>
            <a:r>
              <a:rPr lang="en-US" sz="1100" b="1" noProof="1">
                <a:latin typeface="Calibri" panose="020F0502020204030204" pitchFamily="34" charset="0"/>
                <a:cs typeface="Calibri" panose="020F0502020204030204" pitchFamily="34" charset="0"/>
              </a:rPr>
              <a:t>nww_kml_ajax.js</a:t>
            </a:r>
            <a:r>
              <a:rPr lang="en-US" sz="1100" noProof="1">
                <a:latin typeface="Calibri" panose="020F0502020204030204" pitchFamily="34" charset="0"/>
                <a:cs typeface="Calibri" panose="020F0502020204030204" pitchFamily="34" charset="0"/>
              </a:rPr>
              <a:t>’ creates the cookie and ‘</a:t>
            </a:r>
            <a:r>
              <a:rPr lang="en-US" sz="1100" b="1" noProof="1">
                <a:latin typeface="Calibri" panose="020F0502020204030204" pitchFamily="34" charset="0"/>
                <a:cs typeface="Calibri" panose="020F0502020204030204" pitchFamily="34" charset="0"/>
              </a:rPr>
              <a:t>nww_kml.cgi</a:t>
            </a:r>
            <a:r>
              <a:rPr lang="en-US" sz="1100" noProof="1">
                <a:latin typeface="Calibri" panose="020F0502020204030204" pitchFamily="34" charset="0"/>
                <a:cs typeface="Calibri" panose="020F0502020204030204" pitchFamily="34" charset="0"/>
              </a:rPr>
              <a:t>’ reads it to write the KML. The ‘</a:t>
            </a:r>
            <a:r>
              <a:rPr lang="en-US" sz="1100" b="1" noProof="1">
                <a:latin typeface="Calibri" panose="020F0502020204030204" pitchFamily="34" charset="0"/>
                <a:cs typeface="Calibri" panose="020F0502020204030204" pitchFamily="34" charset="0"/>
              </a:rPr>
              <a:t>nww_kml.js</a:t>
            </a:r>
            <a:r>
              <a:rPr lang="en-US" sz="1100" noProof="1">
                <a:latin typeface="Calibri" panose="020F0502020204030204" pitchFamily="34" charset="0"/>
                <a:cs typeface="Calibri" panose="020F0502020204030204" pitchFamily="34" charset="0"/>
              </a:rPr>
              <a:t>’ reads the cookie to find the KML and use it in displaying the World Wind view.</a:t>
            </a:r>
          </a:p>
        </p:txBody>
      </p:sp>
      <p:sp>
        <p:nvSpPr>
          <p:cNvPr id="3" name="TextBox 2">
            <a:extLst>
              <a:ext uri="{FF2B5EF4-FFF2-40B4-BE49-F238E27FC236}">
                <a16:creationId xmlns:a16="http://schemas.microsoft.com/office/drawing/2014/main" id="{B8914919-D682-489F-A3CF-C10D274EFEDE}"/>
              </a:ext>
            </a:extLst>
          </p:cNvPr>
          <p:cNvSpPr txBox="1"/>
          <p:nvPr/>
        </p:nvSpPr>
        <p:spPr>
          <a:xfrm>
            <a:off x="7211113"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ajaxFunction</a:t>
            </a:r>
            <a:r>
              <a:rPr lang="en-US" sz="1000" noProof="1">
                <a:latin typeface="Calibri" panose="020F0502020204030204" pitchFamily="34" charset="0"/>
                <a:cs typeface="Calibri" panose="020F0502020204030204" pitchFamily="34" charset="0"/>
              </a:rPr>
              <a:t>(n,form,item)</a:t>
            </a:r>
          </a:p>
          <a:p>
            <a:r>
              <a:rPr lang="en-US" sz="1000" noProof="1">
                <a:latin typeface="Calibri" panose="020F0502020204030204" pitchFamily="34" charset="0"/>
                <a:cs typeface="Calibri" panose="020F0502020204030204" pitchFamily="34" charset="0"/>
              </a:rPr>
              <a:t>{ </a:t>
            </a:r>
          </a:p>
          <a:p>
            <a:pPr lvl="1"/>
            <a:r>
              <a:rPr lang="en-US" sz="1000" noProof="1">
                <a:latin typeface="Calibri" panose="020F0502020204030204" pitchFamily="34" charset="0"/>
                <a:cs typeface="Calibri" panose="020F0502020204030204" pitchFamily="34" charset="0"/>
              </a:rPr>
              <a:t>if (n == 1) // KML</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	CSReadCookie();</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p:txBody>
      </p:sp>
      <p:sp>
        <p:nvSpPr>
          <p:cNvPr id="21" name="TextBox 20">
            <a:extLst>
              <a:ext uri="{FF2B5EF4-FFF2-40B4-BE49-F238E27FC236}">
                <a16:creationId xmlns:a16="http://schemas.microsoft.com/office/drawing/2014/main" id="{E3722469-A40F-424E-A368-E7B33589D582}"/>
              </a:ext>
            </a:extLst>
          </p:cNvPr>
          <p:cNvSpPr txBox="1"/>
          <p:nvPr/>
        </p:nvSpPr>
        <p:spPr>
          <a:xfrm>
            <a:off x="9529769"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CSReadCookie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cookies = document.cookie;</a:t>
            </a:r>
          </a:p>
          <a:p>
            <a:r>
              <a:rPr lang="en-US" sz="1000" noProof="1">
                <a:latin typeface="Calibri" panose="020F0502020204030204" pitchFamily="34" charset="0"/>
                <a:cs typeface="Calibri" panose="020F0502020204030204" pitchFamily="34" charset="0"/>
              </a:rPr>
              <a:t>	cookies = unescape(cookies);</a:t>
            </a:r>
          </a:p>
          <a:p>
            <a:r>
              <a:rPr lang="en-US" sz="1000" noProof="1">
                <a:latin typeface="Calibri" panose="020F0502020204030204" pitchFamily="34" charset="0"/>
                <a:cs typeface="Calibri" panose="020F0502020204030204" pitchFamily="34" charset="0"/>
              </a:rPr>
              <a:t>	if (!cookies)</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createCookie();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p:txBody>
      </p:sp>
      <p:sp>
        <p:nvSpPr>
          <p:cNvPr id="22" name="TextBox 21">
            <a:extLst>
              <a:ext uri="{FF2B5EF4-FFF2-40B4-BE49-F238E27FC236}">
                <a16:creationId xmlns:a16="http://schemas.microsoft.com/office/drawing/2014/main" id="{41831E17-D9A8-4D9C-9E8B-DD1C75C21769}"/>
              </a:ext>
            </a:extLst>
          </p:cNvPr>
          <p:cNvSpPr txBox="1"/>
          <p:nvPr/>
        </p:nvSpPr>
        <p:spPr>
          <a:xfrm>
            <a:off x="7211113" y="2650157"/>
            <a:ext cx="4604656" cy="2092881"/>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createCookie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days = 36500;</a:t>
            </a:r>
          </a:p>
          <a:p>
            <a:r>
              <a:rPr lang="en-US" sz="1000" noProof="1">
                <a:latin typeface="Calibri" panose="020F0502020204030204" pitchFamily="34" charset="0"/>
                <a:cs typeface="Calibri" panose="020F0502020204030204" pitchFamily="34" charset="0"/>
              </a:rPr>
              <a:t>	var cookiename = "GSKY-NWW-GEOGLAM";</a:t>
            </a:r>
          </a:p>
          <a:p>
            <a:r>
              <a:rPr lang="en-US" sz="1000" noProof="1">
                <a:latin typeface="Calibri" panose="020F0502020204030204" pitchFamily="34" charset="0"/>
                <a:cs typeface="Calibri" panose="020F0502020204030204" pitchFamily="34" charset="0"/>
              </a:rPr>
              <a:t>	var value = Math.floor((Math.random()*1000000000)+1);</a:t>
            </a:r>
          </a:p>
          <a:p>
            <a:r>
              <a:rPr lang="en-US" sz="1000" noProof="1">
                <a:latin typeface="Calibri" panose="020F0502020204030204" pitchFamily="34" charset="0"/>
                <a:cs typeface="Calibri" panose="020F0502020204030204" pitchFamily="34" charset="0"/>
              </a:rPr>
              <a:t>	if (days) {</a:t>
            </a:r>
          </a:p>
          <a:p>
            <a:r>
              <a:rPr lang="en-US" sz="1000" noProof="1">
                <a:latin typeface="Calibri" panose="020F0502020204030204" pitchFamily="34" charset="0"/>
                <a:cs typeface="Calibri" panose="020F0502020204030204" pitchFamily="34" charset="0"/>
              </a:rPr>
              <a:t>	   var date = new Date();</a:t>
            </a:r>
          </a:p>
          <a:p>
            <a:r>
              <a:rPr lang="en-US" sz="1000" noProof="1">
                <a:latin typeface="Calibri" panose="020F0502020204030204" pitchFamily="34" charset="0"/>
                <a:cs typeface="Calibri" panose="020F0502020204030204" pitchFamily="34" charset="0"/>
              </a:rPr>
              <a:t>	   date.setTime(date.getTime()+(days*24*60*60*1000));</a:t>
            </a:r>
          </a:p>
          <a:p>
            <a:r>
              <a:rPr lang="en-US" sz="1000" noProof="1">
                <a:latin typeface="Calibri" panose="020F0502020204030204" pitchFamily="34" charset="0"/>
                <a:cs typeface="Calibri" panose="020F0502020204030204" pitchFamily="34" charset="0"/>
              </a:rPr>
              <a:t>	   var expires = "; expires="+date.toGMTString();</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else var expires = "";</a:t>
            </a:r>
          </a:p>
          <a:p>
            <a:r>
              <a:rPr lang="en-US" sz="1000" noProof="1">
                <a:latin typeface="Calibri" panose="020F0502020204030204" pitchFamily="34" charset="0"/>
                <a:cs typeface="Calibri" panose="020F0502020204030204" pitchFamily="34" charset="0"/>
              </a:rPr>
              <a:t>	document.cookie = cookiename+"="+value+expires+"; path=/";</a:t>
            </a:r>
          </a:p>
          <a:p>
            <a:r>
              <a:rPr lang="en-US" sz="1000" noProof="1">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DB7D0F50-3668-4C9D-A4BC-8E3B18E3D6AC}"/>
              </a:ext>
            </a:extLst>
          </p:cNvPr>
          <p:cNvSpPr txBox="1"/>
          <p:nvPr/>
        </p:nvSpPr>
        <p:spPr>
          <a:xfrm>
            <a:off x="7211113" y="879588"/>
            <a:ext cx="2318656" cy="269421"/>
          </a:xfrm>
          <a:prstGeom prst="rect">
            <a:avLst/>
          </a:prstGeom>
          <a:noFill/>
          <a:ln w="3175">
            <a:noFill/>
          </a:ln>
        </p:spPr>
        <p:txBody>
          <a:bodyPr wrap="square" rtlCol="0">
            <a:spAutoFit/>
          </a:bodyPr>
          <a:lstStyle/>
          <a:p>
            <a:r>
              <a:rPr lang="en-US" sz="1100" b="1" dirty="0">
                <a:latin typeface="Calibri" panose="020F0502020204030204" pitchFamily="34" charset="0"/>
                <a:cs typeface="Calibri" panose="020F0502020204030204" pitchFamily="34" charset="0"/>
              </a:rPr>
              <a:t>nww_kml_ajax.js:</a:t>
            </a:r>
            <a:endParaRPr lang="en-AU" sz="1100" b="1"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2F235DE-4147-42BC-85DE-2C75EE1FE47F}"/>
              </a:ext>
            </a:extLst>
          </p:cNvPr>
          <p:cNvSpPr txBox="1"/>
          <p:nvPr/>
        </p:nvSpPr>
        <p:spPr>
          <a:xfrm>
            <a:off x="710293" y="3514720"/>
            <a:ext cx="3878036" cy="1631216"/>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if ($sc_action eq "GEOGLAM")</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$nww_kml = "$datadir/nww.kml";</a:t>
            </a:r>
          </a:p>
          <a:p>
            <a:r>
              <a:rPr lang="en-US" sz="1000" noProof="1">
                <a:latin typeface="Calibri" panose="020F0502020204030204" pitchFamily="34" charset="0"/>
                <a:cs typeface="Calibri" panose="020F0502020204030204" pitchFamily="34" charset="0"/>
              </a:rPr>
              <a:t>	$value = GetGSKYcookie;</a:t>
            </a:r>
          </a:p>
          <a:p>
            <a:r>
              <a:rPr lang="en-US" sz="1000" noProof="1">
                <a:latin typeface="Calibri" panose="020F0502020204030204" pitchFamily="34" charset="0"/>
                <a:cs typeface="Calibri" panose="020F0502020204030204" pitchFamily="34" charset="0"/>
              </a:rPr>
              <a:t>	if ($value)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$nww_kml = "$datadir/</a:t>
            </a:r>
            <a:r>
              <a:rPr lang="en-US" sz="1000" b="1" noProof="1">
                <a:latin typeface="Calibri" panose="020F0502020204030204" pitchFamily="34" charset="0"/>
                <a:cs typeface="Calibri" panose="020F0502020204030204" pitchFamily="34" charset="0"/>
              </a:rPr>
              <a:t>nww_$value</a:t>
            </a:r>
            <a:r>
              <a:rPr lang="en-US" sz="1000" noProof="1">
                <a:latin typeface="Calibri" panose="020F0502020204030204" pitchFamily="34" charset="0"/>
                <a:cs typeface="Calibri" panose="020F0502020204030204" pitchFamily="34" charset="0"/>
              </a:rPr>
              <a:t>\.kml";</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388A23BF-9008-474E-B30D-CB600BCA9FAA}"/>
              </a:ext>
            </a:extLst>
          </p:cNvPr>
          <p:cNvSpPr txBox="1"/>
          <p:nvPr/>
        </p:nvSpPr>
        <p:spPr>
          <a:xfrm>
            <a:off x="4702629" y="3506559"/>
            <a:ext cx="2408464" cy="2708434"/>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sub </a:t>
            </a:r>
            <a:r>
              <a:rPr lang="en-US" sz="1000" b="1" noProof="1">
                <a:latin typeface="Calibri" panose="020F0502020204030204" pitchFamily="34" charset="0"/>
                <a:cs typeface="Calibri" panose="020F0502020204030204" pitchFamily="34" charset="0"/>
              </a:rPr>
              <a:t>GetGSKYcookie</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my $name = "GSKY-NWW-GEOGLAM";</a:t>
            </a:r>
          </a:p>
          <a:p>
            <a:r>
              <a:rPr lang="en-US" sz="1000" noProof="1">
                <a:latin typeface="Calibri" panose="020F0502020204030204" pitchFamily="34" charset="0"/>
                <a:cs typeface="Calibri" panose="020F0502020204030204" pitchFamily="34" charset="0"/>
              </a:rPr>
              <a:t>   @words = ();</a:t>
            </a:r>
          </a:p>
          <a:p>
            <a:r>
              <a:rPr lang="en-US" sz="1000" noProof="1">
                <a:latin typeface="Calibri" panose="020F0502020204030204" pitchFamily="34" charset="0"/>
                <a:cs typeface="Calibri" panose="020F0502020204030204" pitchFamily="34" charset="0"/>
              </a:rPr>
              <a:t>   $cookies  = $ENV{'HTTP_COOKIE'};</a:t>
            </a:r>
          </a:p>
          <a:p>
            <a:r>
              <a:rPr lang="en-US" sz="1000" noProof="1">
                <a:latin typeface="Calibri" panose="020F0502020204030204" pitchFamily="34" charset="0"/>
                <a:cs typeface="Calibri" panose="020F0502020204030204" pitchFamily="34" charset="0"/>
              </a:rPr>
              <a:t>   if (!$cookies) { return; }</a:t>
            </a:r>
          </a:p>
          <a:p>
            <a:endParaRPr lang="en-US" sz="1000" noProof="1">
              <a:latin typeface="Calibri" panose="020F0502020204030204" pitchFamily="34" charset="0"/>
              <a:cs typeface="Calibri" panose="020F0502020204030204" pitchFamily="34" charset="0"/>
            </a:endParaRPr>
          </a:p>
          <a:p>
            <a:r>
              <a:rPr lang="en-US" sz="1000" noProof="1">
                <a:latin typeface="Calibri" panose="020F0502020204030204" pitchFamily="34" charset="0"/>
                <a:cs typeface="Calibri" panose="020F0502020204030204" pitchFamily="34" charset="0"/>
              </a:rPr>
              <a:t>   @cookiesArray = split (/;/, "$cookies");</a:t>
            </a:r>
          </a:p>
          <a:p>
            <a:r>
              <a:rPr lang="en-US" sz="1000" noProof="1">
                <a:latin typeface="Calibri" panose="020F0502020204030204" pitchFamily="34" charset="0"/>
                <a:cs typeface="Calibri" panose="020F0502020204030204" pitchFamily="34" charset="0"/>
              </a:rPr>
              <a:t>   foreach $cookieItem (@cookiesArray)</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if ($cookieItem =~ /$name/)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@words = split (/=/, "$cookieItem");</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$value = $words[1];   return </a:t>
            </a:r>
            <a:r>
              <a:rPr lang="en-US" sz="1000" b="1" noProof="1">
                <a:latin typeface="Calibri" panose="020F0502020204030204" pitchFamily="34" charset="0"/>
                <a:cs typeface="Calibri" panose="020F0502020204030204" pitchFamily="34" charset="0"/>
              </a:rPr>
              <a:t>$value</a:t>
            </a:r>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377D7BEA-4CA0-4D5C-9AC2-CCFE3C1F4C62}"/>
              </a:ext>
            </a:extLst>
          </p:cNvPr>
          <p:cNvSpPr txBox="1"/>
          <p:nvPr/>
        </p:nvSpPr>
        <p:spPr>
          <a:xfrm>
            <a:off x="710293" y="323305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nww_kml.cgi:</a:t>
            </a:r>
          </a:p>
        </p:txBody>
      </p:sp>
      <p:sp>
        <p:nvSpPr>
          <p:cNvPr id="5" name="TextBox 4">
            <a:extLst>
              <a:ext uri="{FF2B5EF4-FFF2-40B4-BE49-F238E27FC236}">
                <a16:creationId xmlns:a16="http://schemas.microsoft.com/office/drawing/2014/main" id="{BA4A18A8-9B09-47C0-8042-3345BBFA48A5}"/>
              </a:ext>
            </a:extLst>
          </p:cNvPr>
          <p:cNvSpPr txBox="1"/>
          <p:nvPr/>
        </p:nvSpPr>
        <p:spPr>
          <a:xfrm>
            <a:off x="7799725" y="5502729"/>
            <a:ext cx="647479" cy="261610"/>
          </a:xfrm>
          <a:prstGeom prst="rect">
            <a:avLst/>
          </a:prstGeom>
          <a:noFill/>
          <a:ln w="3175">
            <a:solidFill>
              <a:schemeClr val="tx1"/>
            </a:solidFill>
          </a:ln>
        </p:spPr>
        <p:txBody>
          <a:bodyPr wrap="square" rtlCol="0">
            <a:spAutoFit/>
          </a:bodyPr>
          <a:lstStyle/>
          <a:p>
            <a:pPr algn="l"/>
            <a:r>
              <a:rPr lang="en-US" sz="1100" b="1" dirty="0">
                <a:latin typeface="Calibri" panose="020F0502020204030204" pitchFamily="34" charset="0"/>
                <a:cs typeface="Calibri" panose="020F0502020204030204" pitchFamily="34" charset="0"/>
              </a:rPr>
              <a:t>Contd…</a:t>
            </a:r>
            <a:endParaRPr lang="en-AU" sz="1100"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0636234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5" name="TextBox 4">
            <a:extLst>
              <a:ext uri="{FF2B5EF4-FFF2-40B4-BE49-F238E27FC236}">
                <a16:creationId xmlns:a16="http://schemas.microsoft.com/office/drawing/2014/main" id="{1A5D082A-C70C-4D2C-9464-A91269E18343}"/>
              </a:ext>
            </a:extLst>
          </p:cNvPr>
          <p:cNvSpPr txBox="1"/>
          <p:nvPr/>
        </p:nvSpPr>
        <p:spPr>
          <a:xfrm>
            <a:off x="898071" y="1420585"/>
            <a:ext cx="5584372" cy="4524315"/>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CSReadCookie()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 = document.cookie;</a:t>
            </a:r>
          </a:p>
          <a:p>
            <a:r>
              <a:rPr lang="en-AU" sz="900" noProof="1">
                <a:latin typeface="Calibri" panose="020F0502020204030204" pitchFamily="34" charset="0"/>
                <a:cs typeface="Calibri" panose="020F0502020204030204" pitchFamily="34" charset="0"/>
              </a:rPr>
              <a:t>	cookies = unescape(cookies);</a:t>
            </a:r>
          </a:p>
          <a:p>
            <a:r>
              <a:rPr lang="en-AU" sz="900" noProof="1">
                <a:latin typeface="Calibri" panose="020F0502020204030204" pitchFamily="34" charset="0"/>
                <a:cs typeface="Calibri" panose="020F0502020204030204" pitchFamily="34" charset="0"/>
              </a:rPr>
              <a:t>	return cookies;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function ParseCookies(cookies,id)</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cookies_array = cookies.split(";");</a:t>
            </a:r>
          </a:p>
          <a:p>
            <a:r>
              <a:rPr lang="en-AU" sz="900" noProof="1">
                <a:latin typeface="Calibri" panose="020F0502020204030204" pitchFamily="34" charset="0"/>
                <a:cs typeface="Calibri" panose="020F0502020204030204" pitchFamily="34" charset="0"/>
              </a:rPr>
              <a:t>	nc = cookies_array.length;</a:t>
            </a:r>
          </a:p>
          <a:p>
            <a:r>
              <a:rPr lang="en-AU" sz="900" noProof="1">
                <a:latin typeface="Calibri" panose="020F0502020204030204" pitchFamily="34" charset="0"/>
                <a:cs typeface="Calibri" panose="020F0502020204030204" pitchFamily="34" charset="0"/>
              </a:rPr>
              <a:t>	for (var j=0; j &lt; nc;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cookies_array[j].indexOf(id, 0);</a:t>
            </a:r>
          </a:p>
          <a:p>
            <a:r>
              <a:rPr lang="en-AU" sz="900" noProof="1">
                <a:latin typeface="Calibri" panose="020F0502020204030204" pitchFamily="34" charset="0"/>
                <a:cs typeface="Calibri" panose="020F0502020204030204" pitchFamily="34" charset="0"/>
              </a:rPr>
              <a:t>		if (i &gt;= 0)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 0);</a:t>
            </a:r>
          </a:p>
          <a:p>
            <a:r>
              <a:rPr lang="en-AU" sz="900" noProof="1">
                <a:latin typeface="Calibri" panose="020F0502020204030204" pitchFamily="34" charset="0"/>
                <a:cs typeface="Calibri" panose="020F0502020204030204" pitchFamily="34" charset="0"/>
              </a:rPr>
              <a:t>			var cookie_value = cookies_array[j].substring(i+1,cookies_array[j].length);</a:t>
            </a:r>
          </a:p>
          <a:p>
            <a:r>
              <a:rPr lang="en-AU" sz="900" noProof="1">
                <a:latin typeface="Calibri" panose="020F0502020204030204" pitchFamily="34" charset="0"/>
                <a:cs typeface="Calibri" panose="020F0502020204030204" pitchFamily="34" charset="0"/>
              </a:rPr>
              <a:t>			return cookie_value;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return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nww_kml = 'data/nww/nww.kml';</a:t>
            </a:r>
          </a:p>
          <a:p>
            <a:r>
              <a:rPr lang="en-AU" sz="900" noProof="1">
                <a:latin typeface="Calibri" panose="020F0502020204030204" pitchFamily="34" charset="0"/>
                <a:cs typeface="Calibri" panose="020F0502020204030204" pitchFamily="34" charset="0"/>
              </a:rPr>
              <a:t>var cookiename = "GSKY-NWW-GEOGLAM";</a:t>
            </a:r>
          </a:p>
          <a:p>
            <a:r>
              <a:rPr lang="en-AU" sz="900" noProof="1">
                <a:latin typeface="Calibri" panose="020F0502020204030204" pitchFamily="34" charset="0"/>
                <a:cs typeface="Calibri" panose="020F0502020204030204" pitchFamily="34" charset="0"/>
              </a:rPr>
              <a:t>var cookies = CSReadCookie(cookiename);</a:t>
            </a:r>
          </a:p>
          <a:p>
            <a:r>
              <a:rPr lang="en-AU" sz="900" noProof="1">
                <a:latin typeface="Calibri" panose="020F0502020204030204" pitchFamily="34" charset="0"/>
                <a:cs typeface="Calibri" panose="020F0502020204030204" pitchFamily="34" charset="0"/>
              </a:rPr>
              <a:t>var cookie_value = ParseCookies(cookies,cookiename);</a:t>
            </a:r>
          </a:p>
          <a:p>
            <a:r>
              <a:rPr lang="en-AU" sz="900" noProof="1">
                <a:latin typeface="Calibri" panose="020F0502020204030204" pitchFamily="34" charset="0"/>
                <a:cs typeface="Calibri" panose="020F0502020204030204" pitchFamily="34" charset="0"/>
              </a:rPr>
              <a:t>if (cookie_value)</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 "data/nww/nww_"+cookie_value+".kml";</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p>
        </p:txBody>
      </p:sp>
      <p:sp>
        <p:nvSpPr>
          <p:cNvPr id="12" name="TextBox 11">
            <a:extLst>
              <a:ext uri="{FF2B5EF4-FFF2-40B4-BE49-F238E27FC236}">
                <a16:creationId xmlns:a16="http://schemas.microsoft.com/office/drawing/2014/main" id="{3327308E-1961-4018-A278-B080F0DD001E}"/>
              </a:ext>
            </a:extLst>
          </p:cNvPr>
          <p:cNvSpPr txBox="1"/>
          <p:nvPr/>
        </p:nvSpPr>
        <p:spPr>
          <a:xfrm>
            <a:off x="800101" y="115116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nww_kml.js:</a:t>
            </a:r>
          </a:p>
        </p:txBody>
      </p:sp>
    </p:spTree>
    <p:custDataLst>
      <p:tags r:id="rId1"/>
    </p:custDataLst>
    <p:extLst>
      <p:ext uri="{BB962C8B-B14F-4D97-AF65-F5344CB8AC3E}">
        <p14:creationId xmlns:p14="http://schemas.microsoft.com/office/powerpoint/2010/main" val="415359926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6" name="TextBox 15">
            <a:extLst>
              <a:ext uri="{FF2B5EF4-FFF2-40B4-BE49-F238E27FC236}">
                <a16:creationId xmlns:a16="http://schemas.microsoft.com/office/drawing/2014/main" id="{F76FFBE4-1B6A-4925-8517-D60EE8FBA5C2}"/>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70928BD4-AB79-44D0-881E-BB48263EE913}"/>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8" name="Straight Arrow Connector 17">
            <a:extLst>
              <a:ext uri="{FF2B5EF4-FFF2-40B4-BE49-F238E27FC236}">
                <a16:creationId xmlns:a16="http://schemas.microsoft.com/office/drawing/2014/main" id="{25F8E16D-8CAE-40ED-8AC7-6A917320E04F}"/>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999EFC-862C-43C2-BCBF-5FFED4A2C3F0}"/>
              </a:ext>
            </a:extLst>
          </p:cNvPr>
          <p:cNvSpPr txBox="1"/>
          <p:nvPr/>
        </p:nvSpPr>
        <p:spPr>
          <a:xfrm>
            <a:off x="677635" y="1543052"/>
            <a:ext cx="4506685" cy="3323987"/>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Return value from the CGI to the AJAX function is used to determine whether the NASA World Wind engine must be called or not. If successful, the return message will be something like “Fetched”. If the CGI times out, as happens if the selected region is too big so that Overpass times out or takes too long, the return message will be NULL. </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AJAX function will  call the NASA World Wind engine (see the code on right) based on the CGI response.</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GSKY and Overlay layers will be shown on the globe that opens up above the web form. It may take several seconds to display, depending on the complexity of the dynamic KML. A large KML may even freeze the World Wind engine and/or crash the browser.</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156636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 name="TextBox 1">
            <a:extLst>
              <a:ext uri="{FF2B5EF4-FFF2-40B4-BE49-F238E27FC236}">
                <a16:creationId xmlns:a16="http://schemas.microsoft.com/office/drawing/2014/main" id="{FB999EFC-862C-43C2-BCBF-5FFED4A2C3F0}"/>
              </a:ext>
            </a:extLst>
          </p:cNvPr>
          <p:cNvSpPr txBox="1"/>
          <p:nvPr/>
        </p:nvSpPr>
        <p:spPr>
          <a:xfrm>
            <a:off x="677635" y="906238"/>
            <a:ext cx="7886700" cy="1384995"/>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‘Bbox Finder’ is a unique App that lets one draw a box around a region on the world map and get its bounding Lat/Lon coordinates. This is a third party software that has been integrated into GSKY-NWW as a local server program.</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Some changes from the original code were required to incorporate it into GSKY-NWW. These changes are described below.</a:t>
            </a:r>
            <a:endParaRPr lang="en-AU" sz="14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053D577-765D-48FC-ABBF-5A2F362786CE}"/>
              </a:ext>
            </a:extLst>
          </p:cNvPr>
          <p:cNvSpPr txBox="1"/>
          <p:nvPr/>
        </p:nvSpPr>
        <p:spPr>
          <a:xfrm>
            <a:off x="8576583" y="5827246"/>
            <a:ext cx="722536"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Contd…</a:t>
            </a:r>
            <a:endParaRPr lang="en-US" sz="1100" b="1" noProof="1">
              <a:solidFill>
                <a:srgbClr val="00B05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B9D8C1A-19CC-419E-B993-537A4E497451}"/>
              </a:ext>
            </a:extLst>
          </p:cNvPr>
          <p:cNvSpPr txBox="1"/>
          <p:nvPr/>
        </p:nvSpPr>
        <p:spPr>
          <a:xfrm>
            <a:off x="783770" y="2392136"/>
            <a:ext cx="7780565"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comprises of an ‘index.html’ and multiple JS files. Only one JS file, ‘</a:t>
            </a:r>
            <a:r>
              <a:rPr lang="en-US" sz="1100" dirty="0" err="1">
                <a:latin typeface="Calibri" panose="020F0502020204030204" pitchFamily="34" charset="0"/>
                <a:cs typeface="Calibri" panose="020F0502020204030204" pitchFamily="34" charset="0"/>
              </a:rPr>
              <a:t>js</a:t>
            </a:r>
            <a:r>
              <a:rPr lang="en-US" sz="1100" dirty="0">
                <a:latin typeface="Calibri" panose="020F0502020204030204" pitchFamily="34" charset="0"/>
                <a:cs typeface="Calibri" panose="020F0502020204030204" pitchFamily="34" charset="0"/>
              </a:rPr>
              <a:t>/bbox.js’, needs to be modified to suit our purposes. The complete source code is available in </a:t>
            </a:r>
            <a:r>
              <a:rPr lang="en-US" sz="1100" dirty="0" err="1">
                <a:latin typeface="Calibri" panose="020F0502020204030204" pitchFamily="34" charset="0"/>
                <a:cs typeface="Calibri" panose="020F0502020204030204" pitchFamily="34" charset="0"/>
                <a:hlinkClick r:id="rId3"/>
              </a:rPr>
              <a:t>GitHUB</a:t>
            </a:r>
            <a:r>
              <a:rPr lang="en-US" sz="1100" dirty="0">
                <a:latin typeface="Calibri" panose="020F0502020204030204" pitchFamily="34" charset="0"/>
                <a:cs typeface="Calibri" panose="020F0502020204030204" pitchFamily="34" charset="0"/>
              </a:rPr>
              <a:t>, and the author encourages others to fork it. Hence, presumably, there is no licensing issue. Upon writing to the </a:t>
            </a:r>
            <a:r>
              <a:rPr lang="en-US" sz="1100" dirty="0">
                <a:latin typeface="Calibri" panose="020F0502020204030204" pitchFamily="34" charset="0"/>
                <a:cs typeface="Calibri" panose="020F0502020204030204" pitchFamily="34" charset="0"/>
                <a:hlinkClick r:id="rId4"/>
              </a:rPr>
              <a:t>author</a:t>
            </a:r>
            <a:r>
              <a:rPr lang="en-US" sz="1100" dirty="0">
                <a:latin typeface="Calibri" panose="020F0502020204030204" pitchFamily="34" charset="0"/>
                <a:cs typeface="Calibri" panose="020F0502020204030204" pitchFamily="34" charset="0"/>
              </a:rPr>
              <a:t>, specifically inquiring about licensing, there was no reply. </a:t>
            </a:r>
            <a:endParaRPr lang="en-AU"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120FBA7-214E-481E-A818-676B3B36A670}"/>
              </a:ext>
            </a:extLst>
          </p:cNvPr>
          <p:cNvSpPr txBox="1"/>
          <p:nvPr/>
        </p:nvSpPr>
        <p:spPr>
          <a:xfrm>
            <a:off x="783770" y="3086809"/>
            <a:ext cx="7780565" cy="923330"/>
          </a:xfrm>
          <a:prstGeom prst="rect">
            <a:avLst/>
          </a:prstGeom>
          <a:noFill/>
          <a:ln w="3175">
            <a:solidFill>
              <a:schemeClr val="tx1"/>
            </a:solidFill>
          </a:ln>
        </p:spPr>
        <p:txBody>
          <a:bodyPr wrap="square" rtlCol="0">
            <a:spAutoFit/>
          </a:bodyPr>
          <a:lstStyle/>
          <a:p>
            <a:r>
              <a:rPr lang="en-AU" sz="1100" noProof="1">
                <a:latin typeface="Calibri" panose="020F0502020204030204" pitchFamily="34" charset="0"/>
                <a:cs typeface="Calibri" panose="020F0502020204030204" pitchFamily="34" charset="0"/>
              </a:rPr>
              <a:t>The map tiles are fetched from an external server, ‘</a:t>
            </a:r>
            <a:r>
              <a:rPr lang="en-AU" sz="1100" noProof="1">
                <a:hlinkClick r:id="rId5"/>
              </a:rPr>
              <a:t>https://a.tiles.mapbox.com</a:t>
            </a:r>
            <a:r>
              <a:rPr lang="en-AU" sz="1100" noProof="1"/>
              <a:t>’, and requires an authorisation token. </a:t>
            </a:r>
          </a:p>
          <a:p>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 L.mapbox.accessToken = 'pk.eyJ1IjoiY3Vnb3MiLCJhIjoiY2p4Nm43MzA3MDFmZDQwcGxsMjB4Z3hnNiJ9.SQbnMASwdqZe6G4n6OMvVw’;</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Currently we are using a default token as given above, but must investigate how to get our own token.</a:t>
            </a:r>
            <a:endParaRPr lang="en-AU" sz="1100" noProof="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4106637"/>
            <a:ext cx="7780564" cy="2039020"/>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Changes in</a:t>
            </a:r>
            <a:r>
              <a:rPr lang="en-US" sz="1100" b="1" noProof="1">
                <a:latin typeface="Calibri" panose="020F0502020204030204" pitchFamily="34" charset="0"/>
                <a:cs typeface="Calibri" panose="020F0502020204030204" pitchFamily="34" charset="0"/>
              </a:rPr>
              <a:t> index.html:</a:t>
            </a:r>
          </a:p>
          <a:p>
            <a:pPr marL="171450" indent="-171450" algn="l">
              <a:buFont typeface="Arial" panose="020B0604020202020204" pitchFamily="34" charset="0"/>
              <a:buChar char="•"/>
            </a:pPr>
            <a:r>
              <a:rPr lang="en-US" sz="1100" noProof="1">
                <a:latin typeface="Calibri" panose="020F0502020204030204" pitchFamily="34" charset="0"/>
                <a:cs typeface="Calibri" panose="020F0502020204030204" pitchFamily="34" charset="0"/>
              </a:rPr>
              <a:t>Commented out the link to the GitHUB repo.</a:t>
            </a:r>
          </a:p>
          <a:p>
            <a:pPr marL="628650" lvl="1" indent="-171450">
              <a:buFont typeface="Arial" panose="020B0604020202020204" pitchFamily="34" charset="0"/>
              <a:buChar char="•"/>
            </a:pPr>
            <a:r>
              <a:rPr lang="en-US" sz="1000" i="1" noProof="1">
                <a:latin typeface="Calibri" panose="020F0502020204030204" pitchFamily="34" charset="0"/>
                <a:cs typeface="Calibri" panose="020F0502020204030204" pitchFamily="34" charset="0"/>
              </a:rPr>
              <a:t>&lt;!--    &lt;a href="https://github.com/aaronr/bboxfinder.com"&gt;&lt;img … alt="Fork me on GitHub"&gt;&lt;/a&gt;--&gt; </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Added some Help text.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&lt;textarea readonly placeholder="Looking for a little help?" title="Help Me"&gt;…&lt;/textarea&gt;</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Masked the section displaying the coordinates. The user does not need to see it for the program to take the values.</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&lt;div id="info" style="display:none"&gt;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Changed ‘Hide’ to ‘Show’</a:t>
            </a:r>
          </a:p>
          <a:p>
            <a:pPr marL="1085850" lvl="2"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&lt;li id="info-toggle-button"&gt;Show Coordinates&lt;/li&gt;</a:t>
            </a:r>
          </a:p>
          <a:p>
            <a:endParaRPr lang="en-US" sz="1050" noProof="1">
              <a:latin typeface="Calibri" panose="020F0502020204030204" pitchFamily="34" charset="0"/>
              <a:cs typeface="Calibri" panose="020F0502020204030204" pitchFamily="34" charset="0"/>
            </a:endParaRPr>
          </a:p>
          <a:p>
            <a:r>
              <a:rPr lang="en-US" sz="1050" noProof="1">
                <a:latin typeface="Calibri" panose="020F0502020204030204" pitchFamily="34" charset="0"/>
                <a:cs typeface="Calibri" panose="020F0502020204030204" pitchFamily="34" charset="0"/>
              </a:rPr>
              <a:t>Changes in</a:t>
            </a:r>
            <a:r>
              <a:rPr lang="en-US" sz="1050" b="1" noProof="1">
                <a:latin typeface="Calibri" panose="020F0502020204030204" pitchFamily="34" charset="0"/>
                <a:cs typeface="Calibri" panose="020F0502020204030204" pitchFamily="34" charset="0"/>
              </a:rPr>
              <a:t> js/bbox.js: </a:t>
            </a:r>
            <a:r>
              <a:rPr lang="en-US" sz="1050" noProof="1">
                <a:latin typeface="Calibri" panose="020F0502020204030204" pitchFamily="34" charset="0"/>
                <a:cs typeface="Calibri" panose="020F0502020204030204" pitchFamily="34" charset="0"/>
              </a:rPr>
              <a:t>None</a:t>
            </a:r>
          </a:p>
          <a:p>
            <a:pPr marL="171450" indent="-171450">
              <a:buFont typeface="Arial" panose="020B0604020202020204" pitchFamily="34" charset="0"/>
              <a:buChar char="•"/>
            </a:pPr>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9034143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1" name="TextBox 20">
            <a:extLst>
              <a:ext uri="{FF2B5EF4-FFF2-40B4-BE49-F238E27FC236}">
                <a16:creationId xmlns:a16="http://schemas.microsoft.com/office/drawing/2014/main" id="{C053D577-765D-48FC-ABBF-5A2F362786CE}"/>
              </a:ext>
            </a:extLst>
          </p:cNvPr>
          <p:cNvSpPr txBox="1"/>
          <p:nvPr/>
        </p:nvSpPr>
        <p:spPr>
          <a:xfrm>
            <a:off x="8160207" y="5827246"/>
            <a:ext cx="1775729"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Compatibility</a:t>
            </a: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1216480"/>
            <a:ext cx="7780564" cy="1708160"/>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The Bbox Finder is displayed in an iFrame on the main GSKY-NWW page. This enables the JavaScript to get the Bbox and crosshair coordinates to be inserted into the main form. For this, it is essential to have the source page in an iFrame residing on the same domain name. Cross-domain source file will not let the JavaScript to access its contents.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Bbox coordinates:</a:t>
            </a:r>
          </a:p>
          <a:p>
            <a:pPr algn="just"/>
            <a:r>
              <a:rPr lang="en-US" sz="900" noProof="1">
                <a:latin typeface="Calibri" panose="020F0502020204030204" pitchFamily="34" charset="0"/>
                <a:cs typeface="Calibri" panose="020F0502020204030204" pitchFamily="34" charset="0"/>
              </a:rPr>
              <a:t>	var bbox= document.getElementById('BBox_finder').contentWindow.document.getElementById('boxbounds').innerHTML;</a:t>
            </a:r>
          </a:p>
          <a:p>
            <a:pPr algn="just"/>
            <a:endParaRPr lang="en-US" sz="105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Crosshair coordinates:</a:t>
            </a:r>
          </a:p>
          <a:p>
            <a:pPr algn="just"/>
            <a:r>
              <a:rPr lang="en-US" sz="900" noProof="1">
                <a:latin typeface="Calibri" panose="020F0502020204030204" pitchFamily="34" charset="0"/>
                <a:cs typeface="Calibri" panose="020F0502020204030204" pitchFamily="34" charset="0"/>
              </a:rPr>
              <a:t>	var crosshair= document.getElementById('BBox_finder').contentWindow.document.getElementById('center').innerHTML;</a:t>
            </a:r>
          </a:p>
          <a:p>
            <a:pPr algn="just"/>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797078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496874-C151-4E68-9F96-93BFDEAC41B1}"/>
              </a:ext>
            </a:extLst>
          </p:cNvPr>
          <p:cNvSpPr txBox="1"/>
          <p:nvPr/>
        </p:nvSpPr>
        <p:spPr>
          <a:xfrm>
            <a:off x="783770" y="2188029"/>
            <a:ext cx="10376809" cy="329320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Desktop: </a:t>
            </a:r>
            <a:r>
              <a:rPr lang="en-AU" sz="1200" noProof="1">
                <a:latin typeface="Calibri" panose="020F0502020204030204" pitchFamily="34" charset="0"/>
                <a:cs typeface="Calibri" panose="020F0502020204030204" pitchFamily="34" charset="0"/>
                <a:hlinkClick r:id="rId3"/>
              </a:rPr>
              <a:t>http://130.56.242.19/NASA/WorldWind/geoglam_wrapper_kml.html</a:t>
            </a:r>
            <a:endParaRPr lang="en-AU" sz="12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Mobile: </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http://130.56.242.19/NASA/WorldWind/</a:t>
            </a:r>
            <a:r>
              <a:rPr lang="en-AU" sz="1200" noProof="1">
                <a:solidFill>
                  <a:srgbClr val="FF00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m_</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geoglam_wrapper_kml.html</a:t>
            </a:r>
            <a:endParaRPr lang="en-AU" sz="1200" noProof="1">
              <a:solidFill>
                <a:srgbClr val="00B050"/>
              </a:solidFill>
              <a:latin typeface="Calibri" panose="020F0502020204030204" pitchFamily="34" charset="0"/>
              <a:cs typeface="Calibri" panose="020F0502020204030204" pitchFamily="34" charset="0"/>
            </a:endParaRPr>
          </a:p>
          <a:p>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Code to detect a mobile device (see below) is included in the &lt;head&gt;&lt;/head&gt; section of the desktop version. Virtually all mobiles since the stone age will be detected. This code </a:t>
            </a:r>
            <a:r>
              <a:rPr lang="en-AU" sz="1200" noProof="1">
                <a:solidFill>
                  <a:srgbClr val="FF0000"/>
                </a:solidFill>
                <a:latin typeface="Calibri" panose="020F0502020204030204" pitchFamily="34" charset="0"/>
                <a:cs typeface="Calibri" panose="020F0502020204030204" pitchFamily="34" charset="0"/>
              </a:rPr>
              <a:t>should not </a:t>
            </a:r>
            <a:r>
              <a:rPr lang="en-AU" sz="1200" noProof="1">
                <a:latin typeface="Calibri" panose="020F0502020204030204" pitchFamily="34" charset="0"/>
                <a:cs typeface="Calibri" panose="020F0502020204030204" pitchFamily="34" charset="0"/>
              </a:rPr>
              <a:t>be placed in the mobile version, or else it will go into a loop.</a:t>
            </a:r>
          </a:p>
          <a:p>
            <a:endParaRPr lang="en-AU" sz="12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&lt;script&gt;</a:t>
            </a:r>
          </a:p>
          <a:p>
            <a:pPr lvl="1"/>
            <a:r>
              <a:rPr lang="en-AU" sz="800" noProof="1">
                <a:latin typeface="Calibri" panose="020F0502020204030204" pitchFamily="34" charset="0"/>
                <a:cs typeface="Calibri" panose="020F0502020204030204" pitchFamily="34" charset="0"/>
              </a:rPr>
              <a:t>var url = document.location.href;</a:t>
            </a:r>
          </a:p>
          <a:p>
            <a:pPr lvl="1"/>
            <a:r>
              <a:rPr lang="en-AU" sz="800" noProof="1">
                <a:latin typeface="Calibri" panose="020F0502020204030204" pitchFamily="34" charset="0"/>
                <a:cs typeface="Calibri" panose="020F0502020204030204" pitchFamily="34" charset="0"/>
              </a:rPr>
              <a:t>if(url.indexOf('index.html') &gt;= 0) url = url.replace('index.html','m_geoglam_wrapper_kml.html');</a:t>
            </a:r>
          </a:p>
          <a:p>
            <a:pPr lvl="1"/>
            <a:r>
              <a:rPr lang="en-AU" sz="800" noProof="1">
                <a:latin typeface="Calibri" panose="020F0502020204030204" pitchFamily="34" charset="0"/>
                <a:cs typeface="Calibri" panose="020F0502020204030204" pitchFamily="34" charset="0"/>
              </a:rPr>
              <a:t>else url = 'm_geoglam_wrapper_kml.html';</a:t>
            </a:r>
          </a:p>
          <a:p>
            <a:pPr lvl="1"/>
            <a:r>
              <a:rPr lang="en-AU" sz="800" noProof="1">
                <a:latin typeface="Calibri" panose="020F0502020204030204" pitchFamily="34" charset="0"/>
                <a:cs typeface="Calibri" panose="020F0502020204030204" pitchFamily="34" charset="0"/>
              </a:rPr>
              <a:t>(function(a,b){if(/(android|bb\d+|meego).+mobile|avantgo|bada\/|blackberry|blazer|compal|elaine|fennec|hiptop|iemobile|ip(hone|od)|iris|kindle|lge |maemo|midp|mmp|mobile.+firefox|netfront|opera m(ob|in)i|palm( os)?|phone|p(ixi|re)\/|plucker|pocket|psp|series(4|6)0|symbian|treo|up\.(browser|link)|vodafone|wap|windows ce|xda|xiino/i.test(a)||/1207|6310|6590|3gso|4thp|50[1-6]i|770s|802s|a wa|abac|ac(er|oo|s\-)|ai(ko|rn)|al(av|ca|co)|amoi|an(ex|ny|yw)|aptu|ar(ch|go)|as(te|us)|attw|au(di|\-m|r |s )|avan|be(ck|ll|nq)|bi(lb|rd)|bl(ac|az)|br(e|v)w|bumb|bw\-(n|u)|c55\/|capi|ccwa|cdm\-|cell|chtm|cldc|cmd\-|co(mp|nd)|craw|da(it|ll|ng)|dbte|dc\-s|devi|dica|dmob|do(c|p)o|ds(12|\-d)|el(49|ai)|em(l2|ul)|er(ic|k0)|esl8|ez([4-7]0|os|wa|ze)|fetc|fly(\-|_)|g1 u|g560|gene|gf\-5|g\-mo|go(\.w|od)|gr(ad|un)|haie|hcit|hd\-(m|p|t)|hei\-|hi(pt|ta)|hp( i|ip)|hs\-c|ht(c(\-| |_|a|g|p|s|t)|tp)|hu(aw|tc)|i\-(20|go|ma)|i230|iac( |\-|\/)|ibro|idea|ig01|ikom|im1k|inno|ipaq|iris|ja(t|v)a|jbro|jemu|jigs|kddi|keji|kgt( |\/)|klon|kpt |kwc\-|kyo(c|k)|le(no|xi)|lg( g|\/(k|l|u)|50|54|\-[a-w])|libw|lynx|m1\-w|m3ga|m50\/|ma(te|ui|xo)|mc(01|21|ca)|m\-cr|me(rc|ri)|mi(o8|oa|ts)|mmef|mo(01|02|bi|de|do|t(\-| |o|v)|zz)|mt(50|p1|v )|mwbp|mywa|n10[0-2]|n20[2-3]|n30(0|2)|n50(0|2|5)|n7(0(0|1)|10)|ne((c|m)\-|on|tf|wf|wg|wt)|nok(6|i)|nzph|o2im|op(ti|wv)|oran|owg1|p800|pan(a|d|t)|pdxg|pg(13|\-([1-8]|c))|phil|pire|pl(ay|uc)|pn\-2|po(ck|rt|se)|prox|psio|pt\-g|qa\-a|qc(07|12|21|32|60|\-[2-7]|i\-)|qtek|r380|r600|raks|rim9|ro(ve|zo)|s55\/|sa(ge|ma|mm|ms|ny|va)|sc(01|h\-|oo|p\-)|sdk\/|se(c(\-|0|1)|47|mc|nd|ri)|sgh\-|shar|sie(\-|m)|sk\-0|sl(45|id)|sm(al|ar|b3|it|t5)|so(ft|ny)|sp(01|h\-|v\-|v )|sy(01|mb)|t2(18|50)|t6(00|10|18)|ta(gt|lk)|tcl\-|tdg\-|tel(i|m)|tim\-|t\-mo|to(pl|sh)|ts(70|m\-|m3|m5)|tx\-9|up(\.b|g1|si)|utst|v400|v750|veri|vi(rg|te)|vk(40|5[0-3]|\-v)|vm40|voda|vulc|vx(52|53|60|61|70|80|81|83|85|98)|w3c(\-| )|webc|whit|wi(g |nc|nw)|wmlb|wonu|x700|yas\-|your|zeto|zte\-/i.test(a.substr(0,4)))window.location=b})(navigator.userAgent||navigator.vendor||window.opera,url);</a:t>
            </a:r>
          </a:p>
          <a:p>
            <a:r>
              <a:rPr lang="en-AU" sz="800" noProof="1">
                <a:latin typeface="Calibri" panose="020F0502020204030204" pitchFamily="34" charset="0"/>
                <a:cs typeface="Calibri" panose="020F0502020204030204" pitchFamily="34" charset="0"/>
              </a:rPr>
              <a:t>&lt;/script&gt;</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02129" y="1085850"/>
            <a:ext cx="6229350" cy="738664"/>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front page, as well as results, must be modified to be mobile friendly. To be less complicated at the code level, we are using separate pages and JS for the mobile. These changes are documented below. The CGI does not require any change. </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6942292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179614" y="906240"/>
            <a:ext cx="6800850" cy="2008242"/>
          </a:xfrm>
          <a:prstGeom prst="rect">
            <a:avLst/>
          </a:prstGeom>
          <a:noFill/>
          <a:ln w="3175">
            <a:solidFill>
              <a:schemeClr val="tx1"/>
            </a:solidFill>
          </a:ln>
        </p:spPr>
        <p:txBody>
          <a:bodyPr wrap="square" rtlCol="0">
            <a:spAutoFit/>
          </a:bodyPr>
          <a:lstStyle/>
          <a:p>
            <a:r>
              <a:rPr lang="en-US" b="1" dirty="0">
                <a:latin typeface="Calibri" panose="020F0502020204030204" pitchFamily="34" charset="0"/>
                <a:cs typeface="Calibri" panose="020F0502020204030204" pitchFamily="34" charset="0"/>
              </a:rPr>
              <a:t>The system is composed of several parts…</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Front-end web page for input and output.</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to run the NASA WorldWind engine.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Dynamic KML (</a:t>
            </a:r>
            <a:r>
              <a:rPr lang="en-US" sz="1100" dirty="0">
                <a:latin typeface="Calibri" panose="020F0502020204030204" pitchFamily="34" charset="0"/>
                <a:cs typeface="Calibri" panose="020F0502020204030204" pitchFamily="34" charset="0"/>
              </a:rPr>
              <a:t>Keyhole Markup Language</a:t>
            </a:r>
            <a:r>
              <a:rPr lang="en-US" sz="1400" dirty="0">
                <a:latin typeface="Calibri" panose="020F0502020204030204" pitchFamily="34" charset="0"/>
                <a:cs typeface="Calibri" panose="020F0502020204030204" pitchFamily="34" charset="0"/>
              </a:rPr>
              <a:t>) to display the layers on globe.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and AJAX (</a:t>
            </a:r>
            <a:r>
              <a:rPr lang="en-US" sz="1100" dirty="0">
                <a:latin typeface="Calibri" panose="020F0502020204030204" pitchFamily="34" charset="0"/>
                <a:cs typeface="Calibri" panose="020F0502020204030204" pitchFamily="34" charset="0"/>
              </a:rPr>
              <a:t>Asynchronous JavaScript And XML</a:t>
            </a:r>
            <a:r>
              <a:rPr lang="en-US" sz="1400" dirty="0">
                <a:latin typeface="Calibri" panose="020F0502020204030204" pitchFamily="34" charset="0"/>
                <a:cs typeface="Calibri" panose="020F0502020204030204" pitchFamily="34" charset="0"/>
              </a:rPr>
              <a:t>) for web interactivity.</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CGI (</a:t>
            </a:r>
            <a:r>
              <a:rPr lang="en-US" sz="1100" dirty="0">
                <a:latin typeface="Calibri" panose="020F0502020204030204" pitchFamily="34" charset="0"/>
                <a:cs typeface="Calibri" panose="020F0502020204030204" pitchFamily="34" charset="0"/>
              </a:rPr>
              <a:t>Common Gateway Interface</a:t>
            </a:r>
            <a:r>
              <a:rPr lang="en-US" sz="1400" dirty="0">
                <a:latin typeface="Calibri" panose="020F0502020204030204" pitchFamily="34" charset="0"/>
                <a:cs typeface="Calibri" panose="020F0502020204030204" pitchFamily="34" charset="0"/>
              </a:rPr>
              <a:t>) to retrieve data and create the KML.</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Interactive World Map to get the bounding box coordinates for selected regions.</a:t>
            </a:r>
          </a:p>
          <a:p>
            <a:endParaRPr lang="en-US" sz="12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All components reside on the local server, with external dependency for the WorldWind engine and OpenStreetMap data.</a:t>
            </a:r>
            <a:endParaRPr lang="en-US"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105CB6D-E344-4612-8977-9690F5DA112B}"/>
              </a:ext>
            </a:extLst>
          </p:cNvPr>
          <p:cNvSpPr txBox="1"/>
          <p:nvPr/>
        </p:nvSpPr>
        <p:spPr>
          <a:xfrm>
            <a:off x="179614" y="2990422"/>
            <a:ext cx="10099221" cy="3247043"/>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the name of the main JS file.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system. The directory, ‘</a:t>
            </a:r>
            <a:r>
              <a:rPr lang="en-AU" sz="800" noProof="1"/>
              <a:t>data/nww’,</a:t>
            </a:r>
            <a:r>
              <a:rPr lang="en-AU" sz="800" noProof="1">
                <a:latin typeface="Calibri" panose="020F0502020204030204" pitchFamily="34" charset="0"/>
                <a:cs typeface="Calibri" panose="020F0502020204030204" pitchFamily="34" charset="0"/>
              </a:rPr>
              <a:t> must be writeable to ‘apache’.</a:t>
            </a:r>
          </a:p>
        </p:txBody>
      </p:sp>
      <p:sp>
        <p:nvSpPr>
          <p:cNvPr id="4" name="TextBox 3">
            <a:extLst>
              <a:ext uri="{FF2B5EF4-FFF2-40B4-BE49-F238E27FC236}">
                <a16:creationId xmlns:a16="http://schemas.microsoft.com/office/drawing/2014/main" id="{5810B7F3-9B63-4057-B7B3-8225D2A61C4E}"/>
              </a:ext>
            </a:extLst>
          </p:cNvPr>
          <p:cNvSpPr txBox="1"/>
          <p:nvPr/>
        </p:nvSpPr>
        <p:spPr>
          <a:xfrm>
            <a:off x="7078436" y="906240"/>
            <a:ext cx="5113564" cy="1646605"/>
          </a:xfrm>
          <a:prstGeom prst="rect">
            <a:avLst/>
          </a:prstGeom>
          <a:noFill/>
          <a:ln w="3175">
            <a:solidFill>
              <a:schemeClr val="tx1"/>
            </a:solidFill>
          </a:ln>
        </p:spPr>
        <p:txBody>
          <a:bodyPr wrap="square" rtlCol="0">
            <a:spAutoFit/>
          </a:bodyPr>
          <a:lstStyle/>
          <a:p>
            <a:pPr algn="l"/>
            <a:r>
              <a:rPr lang="en-AU" sz="1100" b="1" noProof="1">
                <a:latin typeface="Calibri" panose="020F0502020204030204" pitchFamily="34" charset="0"/>
                <a:cs typeface="Calibri" panose="020F0502020204030204" pitchFamily="34" charset="0"/>
              </a:rPr>
              <a:t>Directories and Files:</a:t>
            </a:r>
          </a:p>
          <a:p>
            <a:r>
              <a:rPr lang="en-AU" sz="900" b="1" noProof="1">
                <a:latin typeface="Calibri" panose="020F0502020204030204" pitchFamily="34" charset="0"/>
                <a:cs typeface="Calibri" panose="020F0502020204030204" pitchFamily="34" charset="0"/>
              </a:rPr>
              <a:t>C:\Projects\WebSites\130.56.242.19\cgi-bin </a:t>
            </a:r>
            <a:r>
              <a:rPr lang="en-AU" sz="900" b="1" noProof="1">
                <a:latin typeface="Calibri" panose="020F0502020204030204" pitchFamily="34" charset="0"/>
                <a:cs typeface="Calibri" panose="020F0502020204030204" pitchFamily="34" charset="0"/>
                <a:sym typeface="Wingdings" panose="05000000000000000000" pitchFamily="2" charset="2"/>
              </a:rPr>
              <a:t> /var/www/cgi-bin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sym typeface="Wingdings" panose="05000000000000000000" pitchFamily="2" charset="2"/>
              </a:rPr>
              <a:t>nww_kml.cgi 			– Main and only CGI for creating the KML</a:t>
            </a:r>
          </a:p>
          <a:p>
            <a:pPr marL="171450" indent="-171450">
              <a:buFont typeface="Arial" panose="020B0604020202020204" pitchFamily="34" charset="0"/>
              <a:buChar char="•"/>
            </a:pPr>
            <a:endParaRPr lang="en-AU" sz="900" noProof="1">
              <a:latin typeface="Calibri" panose="020F0502020204030204" pitchFamily="34" charset="0"/>
              <a:cs typeface="Calibri" panose="020F0502020204030204" pitchFamily="34" charset="0"/>
              <a:sym typeface="Wingdings" panose="05000000000000000000" pitchFamily="2" charset="2"/>
            </a:endParaRPr>
          </a:p>
          <a:p>
            <a:r>
              <a:rPr lang="en-AU" sz="900" b="1" noProof="1">
                <a:latin typeface="Calibri" panose="020F0502020204030204" pitchFamily="34" charset="0"/>
                <a:cs typeface="Calibri" panose="020F0502020204030204" pitchFamily="34" charset="0"/>
              </a:rPr>
              <a:t>C:\Projects\WebSites\130.56.242.19\html\NASA\WorldWind </a:t>
            </a:r>
            <a:r>
              <a:rPr lang="en-AU" sz="900" b="1" noProof="1">
                <a:latin typeface="Calibri" panose="020F0502020204030204" pitchFamily="34" charset="0"/>
                <a:cs typeface="Calibri" panose="020F0502020204030204" pitchFamily="34" charset="0"/>
                <a:sym typeface="Wingdings" panose="05000000000000000000" pitchFamily="2" charset="2"/>
              </a:rPr>
              <a:t> /var/www/html/NASA/WorldWind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geoglam_wrapper_kml.html 	– Front-end page for desktop</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m_geoglam_wrapper_kml.html	– Front-end page for mobile</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nww_kml_ajax.js 		– AJAX and other functions</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nww_kml.html 			– NWW source. Adapted from KML.html in the repo</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nww_kml.js 			– NWW main JS. Adapted from KML.js in the repo.</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nww_xxxxxxxxxx.kml 		– CGI-generated file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42948" y="955223"/>
            <a:ext cx="8327571" cy="523220"/>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main changes are to remove the descriptive text and to make the form elements bigger and less cluttered. The whole page is now fully displayed on the mobile screen as the picture below.</a:t>
            </a:r>
          </a:p>
        </p:txBody>
      </p:sp>
      <p:sp>
        <p:nvSpPr>
          <p:cNvPr id="8" name="TextBox 7">
            <a:extLst>
              <a:ext uri="{FF2B5EF4-FFF2-40B4-BE49-F238E27FC236}">
                <a16:creationId xmlns:a16="http://schemas.microsoft.com/office/drawing/2014/main" id="{F3F57495-8794-4892-8018-34C37B958597}"/>
              </a:ext>
            </a:extLst>
          </p:cNvPr>
          <p:cNvSpPr txBox="1"/>
          <p:nvPr/>
        </p:nvSpPr>
        <p:spPr>
          <a:xfrm>
            <a:off x="8576585" y="2171090"/>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Top section and all descriptive text removed.</a:t>
            </a:r>
          </a:p>
        </p:txBody>
      </p:sp>
      <p:cxnSp>
        <p:nvCxnSpPr>
          <p:cNvPr id="9" name="Straight Arrow Connector 8">
            <a:extLst>
              <a:ext uri="{FF2B5EF4-FFF2-40B4-BE49-F238E27FC236}">
                <a16:creationId xmlns:a16="http://schemas.microsoft.com/office/drawing/2014/main" id="{54782C65-8337-40C2-AB42-0D767B4E13EA}"/>
              </a:ext>
            </a:extLst>
          </p:cNvPr>
          <p:cNvCxnSpPr>
            <a:cxnSpLocks/>
          </p:cNvCxnSpPr>
          <p:nvPr/>
        </p:nvCxnSpPr>
        <p:spPr>
          <a:xfrm flipH="1">
            <a:off x="8320191"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C3D7F48-2571-4404-9B93-EB12446FFE68}"/>
              </a:ext>
            </a:extLst>
          </p:cNvPr>
          <p:cNvPicPr>
            <a:picLocks noChangeAspect="1"/>
          </p:cNvPicPr>
          <p:nvPr/>
        </p:nvPicPr>
        <p:blipFill>
          <a:blip r:embed="rId3"/>
          <a:stretch>
            <a:fillRect/>
          </a:stretch>
        </p:blipFill>
        <p:spPr>
          <a:xfrm>
            <a:off x="842207" y="1824513"/>
            <a:ext cx="4786575" cy="4032747"/>
          </a:xfrm>
          <a:prstGeom prst="rect">
            <a:avLst/>
          </a:prstGeom>
          <a:ln w="3175">
            <a:solidFill>
              <a:schemeClr val="tx1"/>
            </a:solidFill>
          </a:ln>
        </p:spPr>
      </p:pic>
      <p:sp>
        <p:nvSpPr>
          <p:cNvPr id="10" name="Arrow: Notched Right 9">
            <a:extLst>
              <a:ext uri="{FF2B5EF4-FFF2-40B4-BE49-F238E27FC236}">
                <a16:creationId xmlns:a16="http://schemas.microsoft.com/office/drawing/2014/main" id="{8713260A-2D6C-4063-957E-61F139DA8B95}"/>
              </a:ext>
            </a:extLst>
          </p:cNvPr>
          <p:cNvSpPr/>
          <p:nvPr/>
        </p:nvSpPr>
        <p:spPr>
          <a:xfrm>
            <a:off x="5690507" y="3698013"/>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7648EAA7-6E96-4BE8-9DBF-379412A029B6}"/>
              </a:ext>
            </a:extLst>
          </p:cNvPr>
          <p:cNvSpPr txBox="1"/>
          <p:nvPr/>
        </p:nvSpPr>
        <p:spPr>
          <a:xfrm>
            <a:off x="834049" y="1502230"/>
            <a:ext cx="1203791"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p>
            <a:pPr algn="l"/>
            <a:r>
              <a:rPr lang="en-US" sz="1400" dirty="0">
                <a:latin typeface="Calibri" panose="020F0502020204030204" pitchFamily="34" charset="0"/>
                <a:cs typeface="Calibri" panose="020F0502020204030204" pitchFamily="34" charset="0"/>
              </a:rPr>
              <a:t>Desktop Page</a:t>
            </a:r>
            <a:endParaRPr lang="en-AU" sz="1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1FEBAD0-8335-4C5C-9A9A-D56AE5DAC5CA}"/>
              </a:ext>
            </a:extLst>
          </p:cNvPr>
          <p:cNvSpPr txBox="1"/>
          <p:nvPr/>
        </p:nvSpPr>
        <p:spPr>
          <a:xfrm>
            <a:off x="6070829" y="1502230"/>
            <a:ext cx="2248580"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Mobile (iPhone) Page</a:t>
            </a:r>
            <a:endParaRPr lang="en-AU" dirty="0"/>
          </a:p>
        </p:txBody>
      </p:sp>
      <p:sp>
        <p:nvSpPr>
          <p:cNvPr id="15" name="TextBox 14">
            <a:extLst>
              <a:ext uri="{FF2B5EF4-FFF2-40B4-BE49-F238E27FC236}">
                <a16:creationId xmlns:a16="http://schemas.microsoft.com/office/drawing/2014/main" id="{FDC3FD50-3484-45DB-BA7D-52FC1EF1BCAB}"/>
              </a:ext>
            </a:extLst>
          </p:cNvPr>
          <p:cNvSpPr txBox="1"/>
          <p:nvPr/>
        </p:nvSpPr>
        <p:spPr>
          <a:xfrm>
            <a:off x="8590193" y="2886824"/>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button to toggle World Wind view pane</a:t>
            </a:r>
          </a:p>
        </p:txBody>
      </p:sp>
      <p:cxnSp>
        <p:nvCxnSpPr>
          <p:cNvPr id="16" name="Straight Arrow Connector 15">
            <a:extLst>
              <a:ext uri="{FF2B5EF4-FFF2-40B4-BE49-F238E27FC236}">
                <a16:creationId xmlns:a16="http://schemas.microsoft.com/office/drawing/2014/main" id="{E47AC6D6-7A72-46D5-B9F9-65D9D440C639}"/>
              </a:ext>
            </a:extLst>
          </p:cNvPr>
          <p:cNvCxnSpPr>
            <a:cxnSpLocks/>
          </p:cNvCxnSpPr>
          <p:nvPr/>
        </p:nvCxnSpPr>
        <p:spPr>
          <a:xfrm flipH="1">
            <a:off x="8333799" y="3017629"/>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B18310-4F36-4E34-B0E8-0C4EB5BA3C56}"/>
              </a:ext>
            </a:extLst>
          </p:cNvPr>
          <p:cNvSpPr txBox="1"/>
          <p:nvPr/>
        </p:nvSpPr>
        <p:spPr>
          <a:xfrm>
            <a:off x="8590193" y="3246413"/>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dropdowns, input boxes and buttons</a:t>
            </a:r>
          </a:p>
        </p:txBody>
      </p:sp>
      <p:cxnSp>
        <p:nvCxnSpPr>
          <p:cNvPr id="18" name="Straight Arrow Connector 17">
            <a:extLst>
              <a:ext uri="{FF2B5EF4-FFF2-40B4-BE49-F238E27FC236}">
                <a16:creationId xmlns:a16="http://schemas.microsoft.com/office/drawing/2014/main" id="{21C9DCBF-5C9D-4B62-9677-2DCC52272D9D}"/>
              </a:ext>
            </a:extLst>
          </p:cNvPr>
          <p:cNvCxnSpPr>
            <a:cxnSpLocks/>
          </p:cNvCxnSpPr>
          <p:nvPr/>
        </p:nvCxnSpPr>
        <p:spPr>
          <a:xfrm flipH="1">
            <a:off x="8333799" y="3377218"/>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7444C73-9445-4F89-96C9-2381D08343E7}"/>
              </a:ext>
            </a:extLst>
          </p:cNvPr>
          <p:cNvSpPr txBox="1"/>
          <p:nvPr/>
        </p:nvSpPr>
        <p:spPr>
          <a:xfrm>
            <a:off x="8590193" y="3817662"/>
            <a:ext cx="2834366" cy="430887"/>
          </a:xfrm>
          <a:prstGeom prst="rect">
            <a:avLst/>
          </a:prstGeom>
          <a:noFill/>
          <a:ln w="3175">
            <a:solidFill>
              <a:schemeClr val="tx1"/>
            </a:solidFill>
          </a:ln>
        </p:spPr>
        <p:txBody>
          <a:bodyPr wrap="square" rtlCol="0">
            <a:spAutoFit/>
          </a:bodyPr>
          <a:lstStyle/>
          <a:p>
            <a:pPr algn="just"/>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Paste button removed, as drawing a bounding box will not work on mobiles.</a:t>
            </a:r>
          </a:p>
        </p:txBody>
      </p:sp>
      <p:cxnSp>
        <p:nvCxnSpPr>
          <p:cNvPr id="20" name="Straight Arrow Connector 19">
            <a:extLst>
              <a:ext uri="{FF2B5EF4-FFF2-40B4-BE49-F238E27FC236}">
                <a16:creationId xmlns:a16="http://schemas.microsoft.com/office/drawing/2014/main" id="{CBF1E573-7F0E-4A84-99C6-91E872319CD2}"/>
              </a:ext>
            </a:extLst>
          </p:cNvPr>
          <p:cNvCxnSpPr>
            <a:cxnSpLocks/>
          </p:cNvCxnSpPr>
          <p:nvPr/>
        </p:nvCxnSpPr>
        <p:spPr>
          <a:xfrm flipH="1">
            <a:off x="8333799" y="4021947"/>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3D422E-C6A6-49E5-8665-CE579DEA3C2D}"/>
              </a:ext>
            </a:extLst>
          </p:cNvPr>
          <p:cNvSpPr txBox="1"/>
          <p:nvPr/>
        </p:nvSpPr>
        <p:spPr>
          <a:xfrm>
            <a:off x="8590193" y="4914900"/>
            <a:ext cx="2834366" cy="1138773"/>
          </a:xfrm>
          <a:prstGeom prst="rect">
            <a:avLst/>
          </a:prstGeom>
          <a:noFill/>
        </p:spPr>
        <p:txBody>
          <a:bodyPr wrap="square" rtlCol="0">
            <a:spAutoFit/>
          </a:bodyPr>
          <a:lstStyle/>
          <a:p>
            <a:pPr algn="just"/>
            <a:r>
              <a:rPr lang="en-AU" sz="1000" noProof="1">
                <a:latin typeface="Calibri" panose="020F0502020204030204" pitchFamily="34" charset="0"/>
                <a:cs typeface="Calibri" panose="020F0502020204030204" pitchFamily="34" charset="0"/>
              </a:rPr>
              <a:t>See the HTML source code for more details about the above changes. The only other change is the following to use a different JS file in the mobile version.</a:t>
            </a:r>
          </a:p>
          <a:p>
            <a:pPr algn="just"/>
            <a:endParaRPr lang="en-AU" sz="1000" noProof="1">
              <a:latin typeface="Calibri" panose="020F0502020204030204" pitchFamily="34" charset="0"/>
              <a:cs typeface="Calibri" panose="020F0502020204030204" pitchFamily="34" charset="0"/>
            </a:endParaRPr>
          </a:p>
          <a:p>
            <a:pPr algn="just"/>
            <a:r>
              <a:rPr lang="en-AU" sz="800" noProof="1">
                <a:latin typeface="Calibri" panose="020F0502020204030204" pitchFamily="34" charset="0"/>
                <a:cs typeface="Calibri" panose="020F0502020204030204" pitchFamily="34" charset="0"/>
              </a:rPr>
              <a:t>&lt;script src="/NASA/WorldWind/</a:t>
            </a:r>
            <a:r>
              <a:rPr lang="en-AU" sz="800" noProof="1">
                <a:solidFill>
                  <a:srgbClr val="FF0000"/>
                </a:solidFill>
                <a:latin typeface="Calibri" panose="020F0502020204030204" pitchFamily="34" charset="0"/>
                <a:cs typeface="Calibri" panose="020F0502020204030204" pitchFamily="34" charset="0"/>
              </a:rPr>
              <a:t>m_</a:t>
            </a:r>
            <a:r>
              <a:rPr lang="en-AU" sz="800" noProof="1">
                <a:latin typeface="Calibri" panose="020F0502020204030204" pitchFamily="34" charset="0"/>
                <a:cs typeface="Calibri" panose="020F0502020204030204" pitchFamily="34" charset="0"/>
              </a:rPr>
              <a:t>nww_kml_ajax.js"&gt;&lt;/script&gt;</a:t>
            </a:r>
          </a:p>
          <a:p>
            <a:pPr algn="just"/>
            <a:endParaRPr lang="en-AU" sz="1000" noProof="1">
              <a:latin typeface="Calibri" panose="020F0502020204030204" pitchFamily="34" charset="0"/>
              <a:cs typeface="Calibri" panose="020F0502020204030204" pitchFamily="34" charset="0"/>
            </a:endParaRPr>
          </a:p>
        </p:txBody>
      </p:sp>
      <p:pic>
        <p:nvPicPr>
          <p:cNvPr id="1027" name="Picture 3" descr="3713cbf5-d1d9-44c0-83e3-61dc692750d6@ausprd01">
            <a:extLst>
              <a:ext uri="{FF2B5EF4-FFF2-40B4-BE49-F238E27FC236}">
                <a16:creationId xmlns:a16="http://schemas.microsoft.com/office/drawing/2014/main" id="{9B6246C3-9385-45BD-A042-778375CA3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993" y="1824514"/>
            <a:ext cx="2240416" cy="4032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034670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809282"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809282"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809282"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72517"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7000837" y="5081732"/>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4978"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809282"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BBox Finder is a separate program that is embedded into GskyNWW. It helps to get the minX, minY, maxX, maxY values of a box drawn on the map. This value will be fetched and inserted into the wrapper for creating the GSKY and/or overlay layers.  The BBox Finder also lets you move a crosshair into position and display the GSKY layers around it.</a:t>
            </a: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Tool</a:t>
            </a: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a:t>
            </a: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FC46E9-057E-4CB0-AE69-A77D050C4CEE}"/>
              </a:ext>
            </a:extLst>
          </p:cNvPr>
          <p:cNvSpPr txBox="1"/>
          <p:nvPr/>
        </p:nvSpPr>
        <p:spPr>
          <a:xfrm>
            <a:off x="1861455" y="5969682"/>
            <a:ext cx="7471751" cy="276999"/>
          </a:xfrm>
          <a:prstGeom prst="rect">
            <a:avLst/>
          </a:prstGeom>
          <a:noFill/>
        </p:spPr>
        <p:txBody>
          <a:bodyPr wrap="square" rtlCol="0">
            <a:spAutoFit/>
          </a:bodyPr>
          <a:lstStyle/>
          <a:p>
            <a:pPr algn="r"/>
            <a:r>
              <a:rPr lang="en-US"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NOTE: You must be connected to the NCI through VPN. See the next slide for instructions to setup VPN on mobiles.</a:t>
            </a:r>
            <a:endParaRPr lang="en-AU"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6A90003-6327-4010-B3EE-E4F0AAE5371B}"/>
              </a:ext>
            </a:extLst>
          </p:cNvPr>
          <p:cNvSpPr txBox="1"/>
          <p:nvPr/>
        </p:nvSpPr>
        <p:spPr>
          <a:xfrm>
            <a:off x="11931" y="5977536"/>
            <a:ext cx="1931170" cy="276999"/>
          </a:xfrm>
          <a:prstGeom prst="rect">
            <a:avLst/>
          </a:prstGeom>
          <a:noFill/>
        </p:spPr>
        <p:txBody>
          <a:bodyPr wrap="square" rtlCol="0">
            <a:spAutoFit/>
          </a:bodyPr>
          <a:lstStyle/>
          <a:p>
            <a:r>
              <a:rPr lang="en-US"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Next: Usage on Mobiles</a:t>
            </a:r>
            <a:endParaRPr lang="en-AU"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317C66-B6BA-4187-9A50-9F56504BF2D4}"/>
              </a:ext>
            </a:extLst>
          </p:cNvPr>
          <p:cNvSpPr/>
          <p:nvPr/>
        </p:nvSpPr>
        <p:spPr>
          <a:xfrm>
            <a:off x="3681876" y="941082"/>
            <a:ext cx="2215735" cy="646331"/>
          </a:xfrm>
          <a:prstGeom prst="rect">
            <a:avLst/>
          </a:prstGeom>
          <a:noFill/>
        </p:spPr>
        <p:txBody>
          <a:bodyPr wrap="none" lIns="91440" tIns="45720" rIns="91440" bIns="45720">
            <a:spAutoFit/>
          </a:bodyPr>
          <a:lstStyle/>
          <a:p>
            <a:pPr algn="ctr"/>
            <a:r>
              <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This section describes the use of GSKY-NWW on mobiles. The VPN must be installed and connected to the NCI network.</a:t>
            </a:r>
            <a:endParaRPr lang="en-AU" sz="1100" dirty="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627BE02-E9FA-4432-B648-BD2D86BDBF02}"/>
              </a:ext>
            </a:extLst>
          </p:cNvPr>
          <p:cNvSpPr txBox="1"/>
          <p:nvPr/>
        </p:nvSpPr>
        <p:spPr>
          <a:xfrm>
            <a:off x="620486" y="941082"/>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4AD536CB-7442-461A-A647-3F6CFF2B2200}"/>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Version</a:t>
            </a:r>
          </a:p>
        </p:txBody>
      </p:sp>
      <p:sp>
        <p:nvSpPr>
          <p:cNvPr id="25" name="TextBox 24">
            <a:extLst>
              <a:ext uri="{FF2B5EF4-FFF2-40B4-BE49-F238E27FC236}">
                <a16:creationId xmlns:a16="http://schemas.microsoft.com/office/drawing/2014/main" id="{22C071E2-EBCE-4E9B-8AD1-CE6B66CE0436}"/>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Tree>
    <p:custDataLst>
      <p:tags r:id="rId1"/>
    </p:custDataLst>
    <p:extLst>
      <p:ext uri="{BB962C8B-B14F-4D97-AF65-F5344CB8AC3E}">
        <p14:creationId xmlns:p14="http://schemas.microsoft.com/office/powerpoint/2010/main" val="19944543"/>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46160076-9889-403e-9dcc-83d68e2ce011@ausprd01">
            <a:extLst>
              <a:ext uri="{FF2B5EF4-FFF2-40B4-BE49-F238E27FC236}">
                <a16:creationId xmlns:a16="http://schemas.microsoft.com/office/drawing/2014/main" id="{9E9AE65E-9C01-4918-8B66-B7DF1DBD1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63"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
        <p:nvSpPr>
          <p:cNvPr id="10" name="Arrow: Notched Right 9">
            <a:extLst>
              <a:ext uri="{FF2B5EF4-FFF2-40B4-BE49-F238E27FC236}">
                <a16:creationId xmlns:a16="http://schemas.microsoft.com/office/drawing/2014/main" id="{8713260A-2D6C-4063-957E-61F139DA8B95}"/>
              </a:ext>
            </a:extLst>
          </p:cNvPr>
          <p:cNvSpPr/>
          <p:nvPr/>
        </p:nvSpPr>
        <p:spPr>
          <a:xfrm>
            <a:off x="3020786"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Notched Right 20">
            <a:extLst>
              <a:ext uri="{FF2B5EF4-FFF2-40B4-BE49-F238E27FC236}">
                <a16:creationId xmlns:a16="http://schemas.microsoft.com/office/drawing/2014/main" id="{D8560DE0-BDF3-478D-AF7A-164E2F6B1E59}"/>
              </a:ext>
            </a:extLst>
          </p:cNvPr>
          <p:cNvSpPr/>
          <p:nvPr/>
        </p:nvSpPr>
        <p:spPr>
          <a:xfrm>
            <a:off x="8422128"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2" name="Picture 4" descr="f1fd7033-c8d2-4edd-aea3-f29e38f73d88@ausprd01">
            <a:extLst>
              <a:ext uri="{FF2B5EF4-FFF2-40B4-BE49-F238E27FC236}">
                <a16:creationId xmlns:a16="http://schemas.microsoft.com/office/drawing/2014/main" id="{57A500C5-EE03-472F-A60D-7EA828ED6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58" y="1824514"/>
            <a:ext cx="2240416" cy="40327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Arrow: Notched Right 21">
            <a:extLst>
              <a:ext uri="{FF2B5EF4-FFF2-40B4-BE49-F238E27FC236}">
                <a16:creationId xmlns:a16="http://schemas.microsoft.com/office/drawing/2014/main" id="{9C67901D-20DD-4D19-BDD2-2F218791C54B}"/>
              </a:ext>
            </a:extLst>
          </p:cNvPr>
          <p:cNvSpPr/>
          <p:nvPr/>
        </p:nvSpPr>
        <p:spPr>
          <a:xfrm>
            <a:off x="5731317"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79D160C-DFCE-4E6F-BD7A-74F555BCC2C3}"/>
              </a:ext>
            </a:extLst>
          </p:cNvPr>
          <p:cNvSpPr/>
          <p:nvPr/>
        </p:nvSpPr>
        <p:spPr>
          <a:xfrm>
            <a:off x="8980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2B859B84-E28F-4EDC-844C-203FBFB9190B}"/>
              </a:ext>
            </a:extLst>
          </p:cNvPr>
          <p:cNvSpPr/>
          <p:nvPr/>
        </p:nvSpPr>
        <p:spPr>
          <a:xfrm>
            <a:off x="10504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93B9E902-8881-4C38-83F5-3A8D157ABA16}"/>
              </a:ext>
            </a:extLst>
          </p:cNvPr>
          <p:cNvSpPr/>
          <p:nvPr/>
        </p:nvSpPr>
        <p:spPr>
          <a:xfrm>
            <a:off x="1619247"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C11CD458-8A31-44E7-885F-AA79B2FBE534}"/>
              </a:ext>
            </a:extLst>
          </p:cNvPr>
          <p:cNvSpPr/>
          <p:nvPr/>
        </p:nvSpPr>
        <p:spPr>
          <a:xfrm>
            <a:off x="2096860"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8776392B-2A64-4026-913E-15B843ADDE8E}"/>
              </a:ext>
            </a:extLst>
          </p:cNvPr>
          <p:cNvSpPr txBox="1"/>
          <p:nvPr/>
        </p:nvSpPr>
        <p:spPr>
          <a:xfrm>
            <a:off x="620486" y="826786"/>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Oval 31">
            <a:extLst>
              <a:ext uri="{FF2B5EF4-FFF2-40B4-BE49-F238E27FC236}">
                <a16:creationId xmlns:a16="http://schemas.microsoft.com/office/drawing/2014/main" id="{F02B9E18-37C9-45D5-940E-BA2E4A687A26}"/>
              </a:ext>
            </a:extLst>
          </p:cNvPr>
          <p:cNvSpPr/>
          <p:nvPr/>
        </p:nvSpPr>
        <p:spPr>
          <a:xfrm>
            <a:off x="4464499"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4F9525CC-2984-4954-83C5-6D024E6B604F}"/>
              </a:ext>
            </a:extLst>
          </p:cNvPr>
          <p:cNvSpPr/>
          <p:nvPr/>
        </p:nvSpPr>
        <p:spPr>
          <a:xfrm>
            <a:off x="49227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AB14F1C7-A49C-491A-B086-EB4E95A87B56}"/>
              </a:ext>
            </a:extLst>
          </p:cNvPr>
          <p:cNvSpPr/>
          <p:nvPr/>
        </p:nvSpPr>
        <p:spPr>
          <a:xfrm>
            <a:off x="51513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BA7328B-A9EF-4725-8782-E843029B7ECF}"/>
              </a:ext>
            </a:extLst>
          </p:cNvPr>
          <p:cNvSpPr/>
          <p:nvPr/>
        </p:nvSpPr>
        <p:spPr>
          <a:xfrm>
            <a:off x="6578768"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A7135167-ABC6-4424-A365-F08F083376F4}"/>
              </a:ext>
            </a:extLst>
          </p:cNvPr>
          <p:cNvSpPr txBox="1"/>
          <p:nvPr/>
        </p:nvSpPr>
        <p:spPr>
          <a:xfrm>
            <a:off x="723214" y="1110337"/>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Choose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A key/value for overlay (optional)</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Bbox finder</a:t>
            </a:r>
            <a:endParaRPr lang="en-AU" sz="1000" dirty="0">
              <a:latin typeface="Calibri" panose="020F0502020204030204" pitchFamily="34" charset="0"/>
              <a:cs typeface="Calibri" panose="020F0502020204030204" pitchFamily="34" charset="0"/>
            </a:endParaRPr>
          </a:p>
        </p:txBody>
      </p:sp>
      <p:pic>
        <p:nvPicPr>
          <p:cNvPr id="2054" name="Picture 6" descr="03bb8e55-16e7-4401-9906-96dbd7936b39@ausprd01">
            <a:extLst>
              <a:ext uri="{FF2B5EF4-FFF2-40B4-BE49-F238E27FC236}">
                <a16:creationId xmlns:a16="http://schemas.microsoft.com/office/drawing/2014/main" id="{C0098BC5-8668-414E-8B41-D3A891A22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2190" y="1824513"/>
            <a:ext cx="2240415" cy="403274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294D9379-01B8-4506-BC29-747716D1EFE2}"/>
              </a:ext>
            </a:extLst>
          </p:cNvPr>
          <p:cNvSpPr/>
          <p:nvPr/>
        </p:nvSpPr>
        <p:spPr>
          <a:xfrm>
            <a:off x="900893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5" name="Picture 7" descr="fff86f04-16c4-4e77-b51d-e767fcf87fd6@ausprd01">
            <a:extLst>
              <a:ext uri="{FF2B5EF4-FFF2-40B4-BE49-F238E27FC236}">
                <a16:creationId xmlns:a16="http://schemas.microsoft.com/office/drawing/2014/main" id="{C00FFC1A-CB9E-4098-A741-9EB4B951B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0">
            <a:extLst>
              <a:ext uri="{FF2B5EF4-FFF2-40B4-BE49-F238E27FC236}">
                <a16:creationId xmlns:a16="http://schemas.microsoft.com/office/drawing/2014/main" id="{A53D94F7-99AD-4DF0-97F4-BE4110FEDAE5}"/>
              </a:ext>
            </a:extLst>
          </p:cNvPr>
          <p:cNvSpPr/>
          <p:nvPr/>
        </p:nvSpPr>
        <p:spPr>
          <a:xfrm>
            <a:off x="9045917" y="1170465"/>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6" name="Picture 8" descr="e98da7db-d546-4edb-b56b-8b3cce5c9ce0@ausprd01">
            <a:extLst>
              <a:ext uri="{FF2B5EF4-FFF2-40B4-BE49-F238E27FC236}">
                <a16:creationId xmlns:a16="http://schemas.microsoft.com/office/drawing/2014/main" id="{A758EF33-E8EC-4557-AD2C-1BE3D2329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41">
            <a:extLst>
              <a:ext uri="{FF2B5EF4-FFF2-40B4-BE49-F238E27FC236}">
                <a16:creationId xmlns:a16="http://schemas.microsoft.com/office/drawing/2014/main" id="{8502184A-2985-4865-A3F2-7C13C9469EEB}"/>
              </a:ext>
            </a:extLst>
          </p:cNvPr>
          <p:cNvSpPr/>
          <p:nvPr/>
        </p:nvSpPr>
        <p:spPr>
          <a:xfrm>
            <a:off x="10562308" y="1121913"/>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7" name="Picture 9" descr="7b47dfa4-f21a-476e-ab41-67cefdd52931@ausprd01">
            <a:extLst>
              <a:ext uri="{FF2B5EF4-FFF2-40B4-BE49-F238E27FC236}">
                <a16:creationId xmlns:a16="http://schemas.microsoft.com/office/drawing/2014/main" id="{04F98BCC-0DB8-4171-A274-97536FD949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2190" y="1824513"/>
            <a:ext cx="2235666" cy="40327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074833B-B6CF-4F74-96FE-03F31A6A8973}"/>
              </a:ext>
            </a:extLst>
          </p:cNvPr>
          <p:cNvSpPr txBox="1"/>
          <p:nvPr/>
        </p:nvSpPr>
        <p:spPr>
          <a:xfrm>
            <a:off x="3434434"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Position the crosshair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Select the number of tiles</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crosshair icon</a:t>
            </a:r>
          </a:p>
        </p:txBody>
      </p:sp>
      <p:sp>
        <p:nvSpPr>
          <p:cNvPr id="35" name="TextBox 34">
            <a:extLst>
              <a:ext uri="{FF2B5EF4-FFF2-40B4-BE49-F238E27FC236}">
                <a16:creationId xmlns:a16="http://schemas.microsoft.com/office/drawing/2014/main" id="{1EFAE040-F7C6-46CB-93BE-63442B3C7DBB}"/>
              </a:ext>
            </a:extLst>
          </p:cNvPr>
          <p:cNvSpPr txBox="1"/>
          <p:nvPr/>
        </p:nvSpPr>
        <p:spPr>
          <a:xfrm>
            <a:off x="613551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layer link</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or the Overlay link</a:t>
            </a:r>
          </a:p>
          <a:p>
            <a:pPr algn="l"/>
            <a:endParaRPr lang="en-US" sz="10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0586F4-A0CF-4764-A3CC-CCB60BB25BC5}"/>
              </a:ext>
            </a:extLst>
          </p:cNvPr>
          <p:cNvSpPr txBox="1"/>
          <p:nvPr/>
        </p:nvSpPr>
        <p:spPr>
          <a:xfrm>
            <a:off x="882693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Overlay</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Close the World Wind pane</a:t>
            </a:r>
          </a:p>
        </p:txBody>
      </p:sp>
      <p:pic>
        <p:nvPicPr>
          <p:cNvPr id="3074" name="Picture 2" descr="54c379a8-254b-44e7-ac3c-5ccc2eb131f6@ausprd01">
            <a:extLst>
              <a:ext uri="{FF2B5EF4-FFF2-40B4-BE49-F238E27FC236}">
                <a16:creationId xmlns:a16="http://schemas.microsoft.com/office/drawing/2014/main" id="{2E3C3341-C23C-475E-A59D-F282D5B148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5517"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5054396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2.96296E-6 L 4.58333E-6 0.31111 " pathEditMode="relative" rAng="0" ptsTypes="AA">
                                      <p:cBhvr>
                                        <p:cTn id="6" dur="2000" fill="hold"/>
                                        <p:tgtEl>
                                          <p:spTgt spid="25"/>
                                        </p:tgtEl>
                                        <p:attrNameLst>
                                          <p:attrName>ppt_x</p:attrName>
                                          <p:attrName>ppt_y</p:attrName>
                                        </p:attrNameLst>
                                      </p:cBhvr>
                                      <p:rCtr x="0" y="155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58333E-6 2.96296E-6 L 4.58333E-6 0.49328 " pathEditMode="relative" rAng="0" ptsTypes="AA">
                                      <p:cBhvr>
                                        <p:cTn id="10" dur="2000" fill="hold"/>
                                        <p:tgtEl>
                                          <p:spTgt spid="27"/>
                                        </p:tgtEl>
                                        <p:attrNameLst>
                                          <p:attrName>ppt_x</p:attrName>
                                          <p:attrName>ppt_y</p:attrName>
                                        </p:attrNameLst>
                                      </p:cBhvr>
                                      <p:rCtr x="0" y="2465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 2.96296E-6 L 0 0.49328 " pathEditMode="relative" rAng="0" ptsTypes="AA">
                                      <p:cBhvr>
                                        <p:cTn id="14" dur="2000" fill="hold"/>
                                        <p:tgtEl>
                                          <p:spTgt spid="28"/>
                                        </p:tgtEl>
                                        <p:attrNameLst>
                                          <p:attrName>ppt_x</p:attrName>
                                          <p:attrName>ppt_y</p:attrName>
                                        </p:attrNameLst>
                                      </p:cBhvr>
                                      <p:rCtr x="0" y="2465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0833E-6 2.96296E-6 L -2.70833E-6 0.41597 " pathEditMode="relative" rAng="0" ptsTypes="AA">
                                      <p:cBhvr>
                                        <p:cTn id="18" dur="2000" fill="hold"/>
                                        <p:tgtEl>
                                          <p:spTgt spid="29"/>
                                        </p:tgtEl>
                                        <p:attrNameLst>
                                          <p:attrName>ppt_x</p:attrName>
                                          <p:attrName>ppt_y</p:attrName>
                                        </p:attrNameLst>
                                      </p:cBhvr>
                                      <p:rCtr x="0" y="207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3.33333E-6 2.96296E-6 L -3.33333E-6 0.59213 " pathEditMode="relative" rAng="0" ptsTypes="AA">
                                      <p:cBhvr>
                                        <p:cTn id="22" dur="2000" fill="hold"/>
                                        <p:tgtEl>
                                          <p:spTgt spid="32"/>
                                        </p:tgtEl>
                                        <p:attrNameLst>
                                          <p:attrName>ppt_x</p:attrName>
                                          <p:attrName>ppt_y</p:attrName>
                                        </p:attrNameLst>
                                      </p:cBhvr>
                                      <p:rCtr x="0" y="2960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3.54167E-6 4.44444E-6 L -3.54167E-6 0.14745 " pathEditMode="relative" rAng="0" ptsTypes="AA">
                                      <p:cBhvr>
                                        <p:cTn id="26" dur="2000" fill="hold"/>
                                        <p:tgtEl>
                                          <p:spTgt spid="33"/>
                                        </p:tgtEl>
                                        <p:attrNameLst>
                                          <p:attrName>ppt_x</p:attrName>
                                          <p:attrName>ppt_y</p:attrName>
                                        </p:attrNameLst>
                                      </p:cBhvr>
                                      <p:rCtr x="0" y="736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3.54167E-6 4.44444E-6 L -3.54167E-6 0.14745 " pathEditMode="relative" rAng="0" ptsTypes="AA">
                                      <p:cBhvr>
                                        <p:cTn id="30" dur="2000" fill="hold"/>
                                        <p:tgtEl>
                                          <p:spTgt spid="34"/>
                                        </p:tgtEl>
                                        <p:attrNameLst>
                                          <p:attrName>ppt_x</p:attrName>
                                          <p:attrName>ppt_y</p:attrName>
                                        </p:attrNameLst>
                                      </p:cBhvr>
                                      <p:rCtr x="0" y="736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8.33333E-7 4.44444E-6 L -8.33333E-7 0.32569 " pathEditMode="relative" rAng="0" ptsTypes="AA">
                                      <p:cBhvr>
                                        <p:cTn id="34" dur="2000" fill="hold"/>
                                        <p:tgtEl>
                                          <p:spTgt spid="36"/>
                                        </p:tgtEl>
                                        <p:attrNameLst>
                                          <p:attrName>ppt_x</p:attrName>
                                          <p:attrName>ppt_y</p:attrName>
                                        </p:attrNameLst>
                                      </p:cBhvr>
                                      <p:rCtr x="0" y="16273"/>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2.08333E-7 4.44444E-6 L 2.08333E-7 0.32569 " pathEditMode="relative" rAng="0" ptsTypes="AA">
                                      <p:cBhvr>
                                        <p:cTn id="38" dur="2000" fill="hold"/>
                                        <p:tgtEl>
                                          <p:spTgt spid="40"/>
                                        </p:tgtEl>
                                        <p:attrNameLst>
                                          <p:attrName>ppt_x</p:attrName>
                                          <p:attrName>ppt_y</p:attrName>
                                        </p:attrNameLst>
                                      </p:cBhvr>
                                      <p:rCtr x="0" y="16273"/>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animEffect transition="in" filter="fade">
                                      <p:cBhvr>
                                        <p:cTn id="43" dur="500"/>
                                        <p:tgtEl>
                                          <p:spTgt spid="205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0.00325 4.81481E-6 L -0.00325 0.3412 " pathEditMode="relative" rAng="0" ptsTypes="AA">
                                      <p:cBhvr>
                                        <p:cTn id="47" dur="2000" fill="hold"/>
                                        <p:tgtEl>
                                          <p:spTgt spid="41"/>
                                        </p:tgtEl>
                                        <p:attrNameLst>
                                          <p:attrName>ppt_x</p:attrName>
                                          <p:attrName>ppt_y</p:attrName>
                                        </p:attrNameLst>
                                      </p:cBhvr>
                                      <p:rCtr x="0" y="1706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6"/>
                                        </p:tgtEl>
                                        <p:attrNameLst>
                                          <p:attrName>style.visibility</p:attrName>
                                        </p:attrNameLst>
                                      </p:cBhvr>
                                      <p:to>
                                        <p:strVal val="visible"/>
                                      </p:to>
                                    </p:set>
                                    <p:animEffect transition="in" filter="fade">
                                      <p:cBhvr>
                                        <p:cTn id="52" dur="500"/>
                                        <p:tgtEl>
                                          <p:spTgt spid="205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0.00325 -7.40741E-7 L -0.00325 0.27315 " pathEditMode="relative" rAng="0" ptsTypes="AA">
                                      <p:cBhvr>
                                        <p:cTn id="56" dur="2000" fill="hold"/>
                                        <p:tgtEl>
                                          <p:spTgt spid="42"/>
                                        </p:tgtEl>
                                        <p:attrNameLst>
                                          <p:attrName>ppt_x</p:attrName>
                                          <p:attrName>ppt_y</p:attrName>
                                        </p:attrNameLst>
                                      </p:cBhvr>
                                      <p:rCtr x="0" y="13657"/>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2" grpId="0" animBg="1"/>
      <p:bldP spid="33" grpId="0" animBg="1"/>
      <p:bldP spid="34" grpId="0" animBg="1"/>
      <p:bldP spid="36" grpId="0" animBg="1"/>
      <p:bldP spid="40" grpId="0" animBg="1"/>
      <p:bldP spid="41" grpId="0"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3" name="Rectangle 2">
            <a:extLst>
              <a:ext uri="{FF2B5EF4-FFF2-40B4-BE49-F238E27FC236}">
                <a16:creationId xmlns:a16="http://schemas.microsoft.com/office/drawing/2014/main" id="{5D08CB2B-4F30-44A5-BDD8-6699D2B7E6AA}"/>
              </a:ext>
            </a:extLst>
          </p:cNvPr>
          <p:cNvSpPr/>
          <p:nvPr/>
        </p:nvSpPr>
        <p:spPr>
          <a:xfrm>
            <a:off x="512308" y="967085"/>
            <a:ext cx="283981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sp>
        <p:nvSpPr>
          <p:cNvPr id="4" name="TextBox 3">
            <a:extLst>
              <a:ext uri="{FF2B5EF4-FFF2-40B4-BE49-F238E27FC236}">
                <a16:creationId xmlns:a16="http://schemas.microsoft.com/office/drawing/2014/main" id="{B9248DC2-1BD4-401E-9760-BDD559A90537}"/>
              </a:ext>
            </a:extLst>
          </p:cNvPr>
          <p:cNvSpPr txBox="1"/>
          <p:nvPr/>
        </p:nvSpPr>
        <p:spPr>
          <a:xfrm>
            <a:off x="734786" y="2032907"/>
            <a:ext cx="5984421" cy="769441"/>
          </a:xfrm>
          <a:prstGeom prst="rect">
            <a:avLst/>
          </a:prstGeom>
          <a:noFill/>
        </p:spPr>
        <p:txBody>
          <a:bodyPr wrap="square" rtlCol="0">
            <a:spAutoFit/>
          </a:bodyPr>
          <a:lstStyle/>
          <a:p>
            <a:pPr marL="171450" indent="-1714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In this tutorial we will explore the use of NASA World Wind…</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display GEOGLAM data through GSKY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overlay the data with terrain features </a:t>
            </a:r>
            <a:endParaRPr lang="en-AU" sz="1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34FD8DAD-857B-4B89-B756-F0C2FDBBAE04}"/>
              </a:ext>
            </a:extLst>
          </p:cNvPr>
          <p:cNvSpPr/>
          <p:nvPr/>
        </p:nvSpPr>
        <p:spPr>
          <a:xfrm>
            <a:off x="512308" y="3128624"/>
            <a:ext cx="379963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Requirements</a:t>
            </a:r>
          </a:p>
        </p:txBody>
      </p:sp>
      <p:sp>
        <p:nvSpPr>
          <p:cNvPr id="5" name="TextBox 4">
            <a:extLst>
              <a:ext uri="{FF2B5EF4-FFF2-40B4-BE49-F238E27FC236}">
                <a16:creationId xmlns:a16="http://schemas.microsoft.com/office/drawing/2014/main" id="{9BCB8DDB-3DB1-4D42-90CA-BE7A9E636039}"/>
              </a:ext>
            </a:extLst>
          </p:cNvPr>
          <p:cNvSpPr txBox="1"/>
          <p:nvPr/>
        </p:nvSpPr>
        <p:spPr>
          <a:xfrm>
            <a:off x="734786" y="4051954"/>
            <a:ext cx="7674428" cy="138499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600">
                <a:latin typeface="Calibri" panose="020F0502020204030204" pitchFamily="34" charset="0"/>
                <a:cs typeface="Calibri" panose="020F0502020204030204" pitchFamily="34" charset="0"/>
              </a:defRPr>
            </a:lvl1pPr>
            <a:lvl2pPr marL="628650" lvl="1" indent="-171450">
              <a:buFont typeface="Arial" panose="020B0604020202020204" pitchFamily="34" charset="0"/>
              <a:buChar char="•"/>
              <a:defRPr sz="1400">
                <a:latin typeface="Calibri" panose="020F0502020204030204" pitchFamily="34" charset="0"/>
                <a:cs typeface="Calibri" panose="020F0502020204030204" pitchFamily="34" charset="0"/>
              </a:defRPr>
            </a:lvl2pPr>
          </a:lstStyle>
          <a:p>
            <a:r>
              <a:rPr lang="en-US" dirty="0"/>
              <a:t>Desktop (Mac or Windows) or Laptop with at least 8GB RAM</a:t>
            </a:r>
          </a:p>
          <a:p>
            <a:pPr lvl="1"/>
            <a:r>
              <a:rPr lang="en-US" sz="1200" dirty="0"/>
              <a:t>Mobile version is coming, but is not yet ready!</a:t>
            </a:r>
          </a:p>
          <a:p>
            <a:r>
              <a:rPr lang="en-US" dirty="0"/>
              <a:t>Chrome web browser</a:t>
            </a:r>
          </a:p>
          <a:p>
            <a:pPr lvl="1"/>
            <a:r>
              <a:rPr lang="en-US" sz="1200" dirty="0"/>
              <a:t>Does not work on Internet Explorer. Can someone try it on Safari and/or Firefox? </a:t>
            </a:r>
          </a:p>
          <a:p>
            <a:r>
              <a:rPr lang="en-US" dirty="0"/>
              <a:t>VPN or Ethernet connection to the NCI Network</a:t>
            </a:r>
          </a:p>
          <a:p>
            <a:pPr lvl="1"/>
            <a:r>
              <a:rPr lang="en-US" sz="1200" dirty="0"/>
              <a:t>This restriction will be removed by placing the system on production server later on</a:t>
            </a:r>
            <a:endParaRPr lang="en-AU" sz="1200" dirty="0"/>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733401" y="1065056"/>
            <a:ext cx="153221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Start</a:t>
            </a:r>
          </a:p>
        </p:txBody>
      </p:sp>
      <p:sp>
        <p:nvSpPr>
          <p:cNvPr id="3" name="TextBox 2">
            <a:extLst>
              <a:ext uri="{FF2B5EF4-FFF2-40B4-BE49-F238E27FC236}">
                <a16:creationId xmlns:a16="http://schemas.microsoft.com/office/drawing/2014/main" id="{1D98CEB1-90E9-4F11-A7E0-5AFC242EE862}"/>
              </a:ext>
            </a:extLst>
          </p:cNvPr>
          <p:cNvSpPr txBox="1"/>
          <p:nvPr/>
        </p:nvSpPr>
        <p:spPr>
          <a:xfrm>
            <a:off x="1499508" y="1988386"/>
            <a:ext cx="5448299"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Bring up the URL below on a Chrome browser.</a:t>
            </a:r>
          </a:p>
          <a:p>
            <a:pPr marL="628650" lvl="1" indent="-171450">
              <a:buFont typeface="Arial" panose="020B0604020202020204" pitchFamily="34" charset="0"/>
              <a:buChar char="•"/>
            </a:pPr>
            <a:r>
              <a:rPr lang="en-AU" sz="1200" dirty="0">
                <a:latin typeface="Calibri" panose="020F0502020204030204" pitchFamily="34" charset="0"/>
                <a:cs typeface="Calibri" panose="020F0502020204030204" pitchFamily="34" charset="0"/>
                <a:hlinkClick r:id="rId3"/>
              </a:rPr>
              <a:t>http://130.56.242.19/NASA/WorldWind/geoglam_wrapper_kml.html</a:t>
            </a:r>
            <a:endParaRPr lang="en-AU" sz="1200"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page will show, among other things, the control form on right.</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Firstly,</a:t>
            </a:r>
            <a:r>
              <a:rPr lang="en-AU" sz="1400" dirty="0">
                <a:latin typeface="Calibri" panose="020F0502020204030204" pitchFamily="34" charset="0"/>
                <a:cs typeface="Calibri" panose="020F0502020204030204" pitchFamily="34" charset="0"/>
              </a:rPr>
              <a:t> run it as default…</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Do not change any setting.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window with a 3D image of Earth appears.</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What you see is the GEOGLAM layer over Lake Eyre region.</a:t>
            </a:r>
            <a:endParaRPr lang="en-AU"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4"/>
          <a:stretch>
            <a:fillRect/>
          </a:stretch>
        </p:blipFill>
        <p:spPr>
          <a:xfrm>
            <a:off x="7399766" y="2468092"/>
            <a:ext cx="2790501" cy="1921816"/>
          </a:xfrm>
          <a:prstGeom prst="rect">
            <a:avLst/>
          </a:prstGeom>
          <a:ln w="3175">
            <a:solidFill>
              <a:schemeClr val="tx1"/>
            </a:solidFill>
          </a:ln>
        </p:spPr>
      </p:pic>
      <p:cxnSp>
        <p:nvCxnSpPr>
          <p:cNvPr id="6" name="Straight Arrow Connector 5">
            <a:extLst>
              <a:ext uri="{FF2B5EF4-FFF2-40B4-BE49-F238E27FC236}">
                <a16:creationId xmlns:a16="http://schemas.microsoft.com/office/drawing/2014/main" id="{22BAB43B-F4C6-41E5-BC3E-8595648E40AE}"/>
              </a:ext>
            </a:extLst>
          </p:cNvPr>
          <p:cNvCxnSpPr/>
          <p:nvPr/>
        </p:nvCxnSpPr>
        <p:spPr>
          <a:xfrm>
            <a:off x="3265714" y="3339193"/>
            <a:ext cx="4776107" cy="93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5"/>
          <a:stretch>
            <a:fillRect/>
          </a:stretch>
        </p:blipFill>
        <p:spPr>
          <a:xfrm>
            <a:off x="1499508" y="4234449"/>
            <a:ext cx="2559540" cy="1723550"/>
          </a:xfrm>
          <a:prstGeom prst="rect">
            <a:avLst/>
          </a:prstGeom>
        </p:spPr>
      </p:pic>
      <p:cxnSp>
        <p:nvCxnSpPr>
          <p:cNvPr id="10" name="Straight Arrow Connector 9">
            <a:extLst>
              <a:ext uri="{FF2B5EF4-FFF2-40B4-BE49-F238E27FC236}">
                <a16:creationId xmlns:a16="http://schemas.microsoft.com/office/drawing/2014/main" id="{13B8F3E2-E68D-41E9-BC49-0ED38E8773CF}"/>
              </a:ext>
            </a:extLst>
          </p:cNvPr>
          <p:cNvCxnSpPr/>
          <p:nvPr/>
        </p:nvCxnSpPr>
        <p:spPr>
          <a:xfrm flipH="1">
            <a:off x="2037840" y="3808639"/>
            <a:ext cx="1154396" cy="75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EC13F3-9E9E-494C-9728-7D2DC2F9BFF1}"/>
              </a:ext>
            </a:extLst>
          </p:cNvPr>
          <p:cNvPicPr>
            <a:picLocks noChangeAspect="1"/>
          </p:cNvPicPr>
          <p:nvPr/>
        </p:nvPicPr>
        <p:blipFill>
          <a:blip r:embed="rId6"/>
          <a:stretch>
            <a:fillRect/>
          </a:stretch>
        </p:blipFill>
        <p:spPr>
          <a:xfrm>
            <a:off x="4218217" y="4234449"/>
            <a:ext cx="1707264"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6266521" y="5581648"/>
            <a:ext cx="2603085"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Place an overlay</a:t>
            </a:r>
          </a:p>
        </p:txBody>
      </p:sp>
    </p:spTree>
    <p:custDataLst>
      <p:tags r:id="rId1"/>
    </p:custDataLst>
    <p:extLst>
      <p:ext uri="{BB962C8B-B14F-4D97-AF65-F5344CB8AC3E}">
        <p14:creationId xmlns:p14="http://schemas.microsoft.com/office/powerpoint/2010/main" val="357051410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728124"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Natural Water Overlay</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2468092"/>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242825" y="5581648"/>
            <a:ext cx="332046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Choose another region</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‘key’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Select ‘natural’</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‘values’ and select ‘water’</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 again</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See the GEOGLAM layer and water bodies over Lake Eyre region.</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Uncheck ‘Fractional Cover C6’ by clicking its checkbox.</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You will see just the water bodies over Lake Eyre region.</a:t>
            </a:r>
          </a:p>
          <a:p>
            <a:pPr marL="628650" lvl="1" indent="-1714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EFED1037-6D72-4273-9741-9023E7CDF4E7}"/>
              </a:ext>
            </a:extLst>
          </p:cNvPr>
          <p:cNvCxnSpPr/>
          <p:nvPr/>
        </p:nvCxnSpPr>
        <p:spPr>
          <a:xfrm>
            <a:off x="3045279" y="2224231"/>
            <a:ext cx="5004707" cy="1376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71B49B-F30B-4414-9531-21E03322B25A}"/>
              </a:ext>
            </a:extLst>
          </p:cNvPr>
          <p:cNvCxnSpPr/>
          <p:nvPr/>
        </p:nvCxnSpPr>
        <p:spPr>
          <a:xfrm>
            <a:off x="3126921" y="2622385"/>
            <a:ext cx="5837465" cy="97806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5" name="Picture 14">
            <a:extLst>
              <a:ext uri="{FF2B5EF4-FFF2-40B4-BE49-F238E27FC236}">
                <a16:creationId xmlns:a16="http://schemas.microsoft.com/office/drawing/2014/main" id="{F3770D53-2D70-45B1-B5FA-CB0E23BB7FEA}"/>
              </a:ext>
            </a:extLst>
          </p:cNvPr>
          <p:cNvPicPr>
            <a:picLocks noChangeAspect="1"/>
          </p:cNvPicPr>
          <p:nvPr/>
        </p:nvPicPr>
        <p:blipFill>
          <a:blip r:embed="rId5"/>
          <a:stretch>
            <a:fillRect/>
          </a:stretch>
        </p:blipFill>
        <p:spPr>
          <a:xfrm>
            <a:off x="2978309" y="4234449"/>
            <a:ext cx="1718095" cy="1723550"/>
          </a:xfrm>
          <a:prstGeom prst="rect">
            <a:avLst/>
          </a:prstGeom>
        </p:spPr>
      </p:pic>
      <p:pic>
        <p:nvPicPr>
          <p:cNvPr id="16" name="Picture 15">
            <a:extLst>
              <a:ext uri="{FF2B5EF4-FFF2-40B4-BE49-F238E27FC236}">
                <a16:creationId xmlns:a16="http://schemas.microsoft.com/office/drawing/2014/main" id="{4C793B7C-93E5-4533-AECC-D3CE8DBA66F4}"/>
              </a:ext>
            </a:extLst>
          </p:cNvPr>
          <p:cNvPicPr>
            <a:picLocks noChangeAspect="1"/>
          </p:cNvPicPr>
          <p:nvPr/>
        </p:nvPicPr>
        <p:blipFill>
          <a:blip r:embed="rId6"/>
          <a:stretch>
            <a:fillRect/>
          </a:stretch>
        </p:blipFill>
        <p:spPr>
          <a:xfrm>
            <a:off x="4823441" y="4234450"/>
            <a:ext cx="1718095" cy="1734536"/>
          </a:xfrm>
          <a:prstGeom prst="rect">
            <a:avLst/>
          </a:prstGeom>
        </p:spPr>
      </p:pic>
    </p:spTree>
    <p:custDataLst>
      <p:tags r:id="rId1"/>
    </p:custDataLst>
    <p:extLst>
      <p:ext uri="{BB962C8B-B14F-4D97-AF65-F5344CB8AC3E}">
        <p14:creationId xmlns:p14="http://schemas.microsoft.com/office/powerpoint/2010/main" val="4561334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936608"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Look at Tasmania</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496101" y="5581648"/>
            <a:ext cx="2813912"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Point the Crosshair</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785104"/>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Australia</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tool and draw a box around Tasmania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Turn OFF the ‘Overlays’, as the selected area is too big.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‘Paste’ button.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Draw a smaller Bbox and add the water overlay again.</a:t>
            </a: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1FC4F65-5F82-4CFB-9569-B568A12D9B44}"/>
              </a:ext>
            </a:extLst>
          </p:cNvPr>
          <p:cNvPicPr>
            <a:picLocks noChangeAspect="1"/>
          </p:cNvPicPr>
          <p:nvPr/>
        </p:nvPicPr>
        <p:blipFill>
          <a:blip r:embed="rId5"/>
          <a:stretch>
            <a:fillRect/>
          </a:stretch>
        </p:blipFill>
        <p:spPr>
          <a:xfrm>
            <a:off x="7399766" y="2907672"/>
            <a:ext cx="2790501" cy="2600706"/>
          </a:xfrm>
          <a:prstGeom prst="rect">
            <a:avLst/>
          </a:prstGeom>
          <a:ln w="3175">
            <a:solidFill>
              <a:schemeClr val="tx1"/>
            </a:solidFill>
          </a:ln>
        </p:spPr>
      </p:pic>
      <p:cxnSp>
        <p:nvCxnSpPr>
          <p:cNvPr id="20" name="Straight Arrow Connector 19">
            <a:extLst>
              <a:ext uri="{FF2B5EF4-FFF2-40B4-BE49-F238E27FC236}">
                <a16:creationId xmlns:a16="http://schemas.microsoft.com/office/drawing/2014/main" id="{DBD5CD96-CCFE-4832-AF4E-FD1056D2FAD3}"/>
              </a:ext>
            </a:extLst>
          </p:cNvPr>
          <p:cNvCxnSpPr/>
          <p:nvPr/>
        </p:nvCxnSpPr>
        <p:spPr>
          <a:xfrm>
            <a:off x="5535386" y="2838691"/>
            <a:ext cx="3829050" cy="240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CE2585-76D8-4AA1-8A04-30E89CEF50D7}"/>
              </a:ext>
            </a:extLst>
          </p:cNvPr>
          <p:cNvCxnSpPr/>
          <p:nvPr/>
        </p:nvCxnSpPr>
        <p:spPr>
          <a:xfrm>
            <a:off x="3461657" y="2838691"/>
            <a:ext cx="4041322" cy="71277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EB79EE19-1E1D-4067-ACE6-C8E1A64B243E}"/>
              </a:ext>
            </a:extLst>
          </p:cNvPr>
          <p:cNvCxnSpPr/>
          <p:nvPr/>
        </p:nvCxnSpPr>
        <p:spPr>
          <a:xfrm flipV="1">
            <a:off x="5870120" y="2368083"/>
            <a:ext cx="2065565" cy="633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E0C4426-6E8F-4BA0-AE81-A0766DED25F7}"/>
              </a:ext>
            </a:extLst>
          </p:cNvPr>
          <p:cNvPicPr>
            <a:picLocks noChangeAspect="1"/>
          </p:cNvPicPr>
          <p:nvPr/>
        </p:nvPicPr>
        <p:blipFill>
          <a:blip r:embed="rId6"/>
          <a:stretch>
            <a:fillRect/>
          </a:stretch>
        </p:blipFill>
        <p:spPr>
          <a:xfrm>
            <a:off x="3026237" y="4234449"/>
            <a:ext cx="1730318" cy="1733069"/>
          </a:xfrm>
          <a:prstGeom prst="rect">
            <a:avLst/>
          </a:prstGeom>
        </p:spPr>
      </p:pic>
      <p:cxnSp>
        <p:nvCxnSpPr>
          <p:cNvPr id="28" name="Straight Arrow Connector 27">
            <a:extLst>
              <a:ext uri="{FF2B5EF4-FFF2-40B4-BE49-F238E27FC236}">
                <a16:creationId xmlns:a16="http://schemas.microsoft.com/office/drawing/2014/main" id="{7A7E8836-3182-489A-860D-00E702B3AD30}"/>
              </a:ext>
            </a:extLst>
          </p:cNvPr>
          <p:cNvCxnSpPr/>
          <p:nvPr/>
        </p:nvCxnSpPr>
        <p:spPr>
          <a:xfrm flipV="1">
            <a:off x="3755574" y="1738993"/>
            <a:ext cx="6188528" cy="14450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9" name="Picture 28">
            <a:extLst>
              <a:ext uri="{FF2B5EF4-FFF2-40B4-BE49-F238E27FC236}">
                <a16:creationId xmlns:a16="http://schemas.microsoft.com/office/drawing/2014/main" id="{4B1F532F-7575-4356-8752-1CA8B6E640BB}"/>
              </a:ext>
            </a:extLst>
          </p:cNvPr>
          <p:cNvPicPr>
            <a:picLocks noChangeAspect="1"/>
          </p:cNvPicPr>
          <p:nvPr/>
        </p:nvPicPr>
        <p:blipFill>
          <a:blip r:embed="rId7"/>
          <a:stretch>
            <a:fillRect/>
          </a:stretch>
        </p:blipFill>
        <p:spPr>
          <a:xfrm>
            <a:off x="4920351" y="4234448"/>
            <a:ext cx="1715355" cy="1723549"/>
          </a:xfrm>
          <a:prstGeom prst="rect">
            <a:avLst/>
          </a:prstGeom>
        </p:spPr>
      </p:pic>
    </p:spTree>
    <p:custDataLst>
      <p:tags r:id="rId1"/>
    </p:custDataLst>
    <p:extLst>
      <p:ext uri="{BB962C8B-B14F-4D97-AF65-F5344CB8AC3E}">
        <p14:creationId xmlns:p14="http://schemas.microsoft.com/office/powerpoint/2010/main" val="14108045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Web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272472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Web Wrapper: </a:t>
            </a:r>
            <a:r>
              <a:rPr lang="en-US" noProof="1">
                <a:latin typeface="Calibri" panose="020F0502020204030204" pitchFamily="34" charset="0"/>
                <a:cs typeface="Calibri" panose="020F0502020204030204" pitchFamily="34" charset="0"/>
                <a:hlinkClick r:id="rId3"/>
              </a:rPr>
              <a:t>GSKY-NWW</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7437665" cy="892552"/>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below. The rest are plain HTML.</a:t>
            </a:r>
          </a:p>
          <a:p>
            <a:pPr algn="l"/>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GEOGLAM layers are hard coded in this HTML page. Selecting one inserts its data acquisition dates hard coded in ‘</a:t>
            </a:r>
            <a:r>
              <a:rPr lang="en-US" sz="1000" dirty="0">
                <a:latin typeface="Calibri" panose="020F0502020204030204" pitchFamily="34" charset="0"/>
                <a:cs typeface="Calibri" panose="020F0502020204030204" pitchFamily="34" charset="0"/>
                <a:hlinkClick r:id="rId4"/>
              </a:rPr>
              <a:t>nww_kml_ajax.js</a:t>
            </a:r>
            <a:r>
              <a:rPr lang="en-US" sz="10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200150" y="2617864"/>
            <a:ext cx="5159829"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url.replace('index.html','m_geoglam_wrapper_kml.html');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m_geoglam_wrapper_kml.html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414931"/>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3574262"/>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3835872"/>
            <a:ext cx="3028953"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id="NWW" src "</a:t>
            </a:r>
            <a:r>
              <a:rPr lang="en-AU" sz="900" dirty="0">
                <a:latin typeface="Calibri" panose="020F0502020204030204" pitchFamily="34" charset="0"/>
                <a:cs typeface="Calibri" panose="020F0502020204030204" pitchFamily="34" charset="0"/>
                <a:hlinkClick r:id="rId5"/>
              </a:rPr>
              <a:t>nww_kml.html</a:t>
            </a:r>
            <a:r>
              <a:rPr lang="en-AU" sz="900" noProof="1">
                <a:latin typeface="Calibri" panose="020F0502020204030204" pitchFamily="34" charset="0"/>
                <a:cs typeface="Calibri" panose="020F0502020204030204" pitchFamily="34" charset="0"/>
              </a:rPr>
              <a:t>"&gt;&lt;/iframe&gt;</a:t>
            </a:r>
          </a:p>
        </p:txBody>
      </p:sp>
      <p:sp>
        <p:nvSpPr>
          <p:cNvPr id="12" name="TextBox 11">
            <a:extLst>
              <a:ext uri="{FF2B5EF4-FFF2-40B4-BE49-F238E27FC236}">
                <a16:creationId xmlns:a16="http://schemas.microsoft.com/office/drawing/2014/main" id="{1A79445B-DCBE-4757-9B0F-FFC9950362CE}"/>
              </a:ext>
            </a:extLst>
          </p:cNvPr>
          <p:cNvSpPr txBox="1"/>
          <p:nvPr/>
        </p:nvSpPr>
        <p:spPr>
          <a:xfrm>
            <a:off x="1085853" y="4130627"/>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Interactive World Map</a:t>
            </a:r>
            <a:endParaRPr lang="en-AU" sz="11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983485C-C717-48BB-BCD2-4263B373E13F}"/>
              </a:ext>
            </a:extLst>
          </p:cNvPr>
          <p:cNvSpPr txBox="1"/>
          <p:nvPr/>
        </p:nvSpPr>
        <p:spPr>
          <a:xfrm>
            <a:off x="1200150" y="4392237"/>
            <a:ext cx="3143250"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id="BBox_finder" src="</a:t>
            </a:r>
            <a:r>
              <a:rPr lang="en-AU" sz="900" noProof="1">
                <a:latin typeface="Calibri" panose="020F0502020204030204" pitchFamily="34" charset="0"/>
                <a:cs typeface="Calibri" panose="020F0502020204030204" pitchFamily="34" charset="0"/>
                <a:hlinkClick r:id="rId6"/>
              </a:rPr>
              <a:t>BBox/?uid=12345</a:t>
            </a:r>
            <a:r>
              <a:rPr lang="en-AU" sz="900" noProof="1">
                <a:latin typeface="Calibri" panose="020F0502020204030204" pitchFamily="34" charset="0"/>
                <a:cs typeface="Calibri" panose="020F0502020204030204" pitchFamily="34" charset="0"/>
              </a:rPr>
              <a:t>"&gt;&lt;/iframe&gt;</a:t>
            </a:r>
          </a:p>
        </p:txBody>
      </p:sp>
      <p:sp>
        <p:nvSpPr>
          <p:cNvPr id="14" name="TextBox 13">
            <a:extLst>
              <a:ext uri="{FF2B5EF4-FFF2-40B4-BE49-F238E27FC236}">
                <a16:creationId xmlns:a16="http://schemas.microsoft.com/office/drawing/2014/main" id="{AB3862A2-32CC-4AED-89A7-EA167226F985}"/>
              </a:ext>
            </a:extLst>
          </p:cNvPr>
          <p:cNvSpPr txBox="1"/>
          <p:nvPr/>
        </p:nvSpPr>
        <p:spPr>
          <a:xfrm>
            <a:off x="1077685" y="4750067"/>
            <a:ext cx="7429496" cy="1384995"/>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will create a dynamic KML file to show the layers on a map in World Wind. A static HTML file, </a:t>
            </a:r>
            <a:r>
              <a:rPr lang="en-US" sz="1100" dirty="0">
                <a:latin typeface="Calibri" panose="020F0502020204030204" pitchFamily="34" charset="0"/>
                <a:cs typeface="Calibri" panose="020F0502020204030204" pitchFamily="34" charset="0"/>
                <a:hlinkClick r:id="rId5"/>
              </a:rPr>
              <a:t>nww_kml.html</a:t>
            </a:r>
            <a:r>
              <a:rPr lang="en-US" sz="1100" dirty="0">
                <a:latin typeface="Calibri" panose="020F0502020204030204" pitchFamily="34" charset="0"/>
                <a:cs typeface="Calibri" panose="020F0502020204030204" pitchFamily="34" charset="0"/>
              </a:rPr>
              <a:t>, will call a dynamic KML</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file similar to </a:t>
            </a:r>
            <a:r>
              <a:rPr lang="en-US" sz="1100" dirty="0">
                <a:latin typeface="Calibri" panose="020F0502020204030204" pitchFamily="34" charset="0"/>
                <a:cs typeface="Calibri" panose="020F0502020204030204" pitchFamily="34" charset="0"/>
                <a:hlinkClick r:id="rId7"/>
              </a:rPr>
              <a:t>this</a:t>
            </a:r>
            <a:r>
              <a:rPr lang="en-US" sz="1100" dirty="0">
                <a:latin typeface="Calibri" panose="020F0502020204030204" pitchFamily="34" charset="0"/>
                <a:cs typeface="Calibri" panose="020F0502020204030204" pitchFamily="34" charset="0"/>
              </a:rPr>
              <a:t> through a </a:t>
            </a:r>
            <a:r>
              <a:rPr lang="en-US" sz="1100" dirty="0">
                <a:latin typeface="Calibri" panose="020F0502020204030204" pitchFamily="34" charset="0"/>
                <a:cs typeface="Calibri" panose="020F0502020204030204" pitchFamily="34" charset="0"/>
                <a:hlinkClick r:id="rId8"/>
              </a:rPr>
              <a:t>JS</a:t>
            </a:r>
            <a:r>
              <a:rPr lang="en-US" sz="1100" dirty="0">
                <a:latin typeface="Calibri" panose="020F0502020204030204" pitchFamily="34" charset="0"/>
                <a:cs typeface="Calibri" panose="020F0502020204030204" pitchFamily="34" charset="0"/>
              </a:rPr>
              <a:t> file which is also static. </a:t>
            </a:r>
          </a:p>
          <a:p>
            <a:endParaRPr lang="en-US" sz="1100" dirty="0">
              <a:latin typeface="Calibri" panose="020F0502020204030204" pitchFamily="34" charset="0"/>
              <a:cs typeface="Calibri" panose="020F0502020204030204" pitchFamily="34" charset="0"/>
            </a:endParaRPr>
          </a:p>
          <a:p>
            <a:pPr algn="just"/>
            <a:r>
              <a:rPr lang="en-US" sz="1100" dirty="0">
                <a:solidFill>
                  <a:srgbClr val="FF0000"/>
                </a:solidFill>
                <a:latin typeface="Calibri" panose="020F0502020204030204" pitchFamily="34" charset="0"/>
                <a:cs typeface="Calibri" panose="020F0502020204030204" pitchFamily="34" charset="0"/>
              </a:rPr>
              <a:t>*</a:t>
            </a:r>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The KML file is created every time when the ‘Display’ button is pressed. To separate it between users, but at the same time to avoid the creation of a large number of files, we use a session cookie to track the user. The KML is named after this cookie. It is a transparent process of creating and setting a permanent cookie on the device. Therefore, a user on a particular device and web browser will only create a single KML file. Depending on browsers, different users on the same device may create separate files.  Salient code in different files are on the next slide.</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509667"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Zoom around Crosshair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723088" y="5581648"/>
            <a:ext cx="235994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Multiple Dates</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354217"/>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Canberra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Place the crosshair in Lake Burley Griffin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Choose ‘1’ from area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Crosshair icon.</a:t>
            </a: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96642C-99D6-49C7-8869-E14DF6D07A78}"/>
              </a:ext>
            </a:extLst>
          </p:cNvPr>
          <p:cNvPicPr>
            <a:picLocks noChangeAspect="1"/>
          </p:cNvPicPr>
          <p:nvPr/>
        </p:nvPicPr>
        <p:blipFill>
          <a:blip r:embed="rId5"/>
          <a:stretch>
            <a:fillRect/>
          </a:stretch>
        </p:blipFill>
        <p:spPr>
          <a:xfrm>
            <a:off x="7399766" y="3030855"/>
            <a:ext cx="2790501" cy="2042323"/>
          </a:xfrm>
          <a:prstGeom prst="rect">
            <a:avLst/>
          </a:prstGeom>
          <a:ln w="3175">
            <a:solidFill>
              <a:schemeClr val="tx1"/>
            </a:solidFill>
          </a:ln>
        </p:spPr>
      </p:pic>
      <p:cxnSp>
        <p:nvCxnSpPr>
          <p:cNvPr id="8" name="Straight Arrow Connector 7">
            <a:extLst>
              <a:ext uri="{FF2B5EF4-FFF2-40B4-BE49-F238E27FC236}">
                <a16:creationId xmlns:a16="http://schemas.microsoft.com/office/drawing/2014/main" id="{59E33A48-06A5-4F01-9BA5-FA5134AA4BA0}"/>
              </a:ext>
            </a:extLst>
          </p:cNvPr>
          <p:cNvCxnSpPr/>
          <p:nvPr/>
        </p:nvCxnSpPr>
        <p:spPr>
          <a:xfrm>
            <a:off x="5061857" y="2777848"/>
            <a:ext cx="4335236" cy="13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0564A52-2810-4B16-A64A-A63D1FC3CB93}"/>
              </a:ext>
            </a:extLst>
          </p:cNvPr>
          <p:cNvPicPr>
            <a:picLocks noChangeAspect="1"/>
          </p:cNvPicPr>
          <p:nvPr/>
        </p:nvPicPr>
        <p:blipFill>
          <a:blip r:embed="rId6"/>
          <a:stretch>
            <a:fillRect/>
          </a:stretch>
        </p:blipFill>
        <p:spPr>
          <a:xfrm>
            <a:off x="3058520" y="4241102"/>
            <a:ext cx="1706049" cy="1716898"/>
          </a:xfrm>
          <a:prstGeom prst="rect">
            <a:avLst/>
          </a:prstGeom>
        </p:spPr>
      </p:pic>
      <p:cxnSp>
        <p:nvCxnSpPr>
          <p:cNvPr id="16" name="Straight Arrow Connector 15">
            <a:extLst>
              <a:ext uri="{FF2B5EF4-FFF2-40B4-BE49-F238E27FC236}">
                <a16:creationId xmlns:a16="http://schemas.microsoft.com/office/drawing/2014/main" id="{E2ABAC55-A8D3-45DF-8CCB-596E0F134A9C}"/>
              </a:ext>
            </a:extLst>
          </p:cNvPr>
          <p:cNvCxnSpPr/>
          <p:nvPr/>
        </p:nvCxnSpPr>
        <p:spPr>
          <a:xfrm flipV="1">
            <a:off x="4474029" y="1910443"/>
            <a:ext cx="5216978" cy="106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D62FA1-1A57-476A-9A70-0905E8EA577F}"/>
              </a:ext>
            </a:extLst>
          </p:cNvPr>
          <p:cNvCxnSpPr/>
          <p:nvPr/>
        </p:nvCxnSpPr>
        <p:spPr>
          <a:xfrm flipV="1">
            <a:off x="3861707" y="1934935"/>
            <a:ext cx="6082393" cy="128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B2AD155-C871-4D71-9520-00707C75AB0E}"/>
              </a:ext>
            </a:extLst>
          </p:cNvPr>
          <p:cNvPicPr>
            <a:picLocks noChangeAspect="1"/>
          </p:cNvPicPr>
          <p:nvPr/>
        </p:nvPicPr>
        <p:blipFill>
          <a:blip r:embed="rId7"/>
          <a:stretch>
            <a:fillRect/>
          </a:stretch>
        </p:blipFill>
        <p:spPr>
          <a:xfrm>
            <a:off x="4985294" y="4241102"/>
            <a:ext cx="1714176" cy="1716897"/>
          </a:xfrm>
          <a:prstGeom prst="rect">
            <a:avLst/>
          </a:prstGeom>
        </p:spPr>
      </p:pic>
    </p:spTree>
    <p:custDataLst>
      <p:tags r:id="rId1"/>
    </p:custDataLst>
    <p:extLst>
      <p:ext uri="{BB962C8B-B14F-4D97-AF65-F5344CB8AC3E}">
        <p14:creationId xmlns:p14="http://schemas.microsoft.com/office/powerpoint/2010/main" val="156818449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148893"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Multiple Dates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845628" cy="1538883"/>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‘Total Cover C6’ for Layer. </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Ctrl-click 4 dates, three months apart.</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‘Australia’ for Region.</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Check/uncheck the layers to see the differences.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You can toggle layers to see progressive changes.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Super-impose two or more layers, but the topmost layer may mask others.</a:t>
            </a:r>
          </a:p>
        </p:txBody>
      </p:sp>
      <p:pic>
        <p:nvPicPr>
          <p:cNvPr id="6" name="Picture 5">
            <a:extLst>
              <a:ext uri="{FF2B5EF4-FFF2-40B4-BE49-F238E27FC236}">
                <a16:creationId xmlns:a16="http://schemas.microsoft.com/office/drawing/2014/main" id="{D87F1CB4-A3C3-4B49-8B23-6E363A830CCD}"/>
              </a:ext>
            </a:extLst>
          </p:cNvPr>
          <p:cNvPicPr>
            <a:picLocks noChangeAspect="1"/>
          </p:cNvPicPr>
          <p:nvPr/>
        </p:nvPicPr>
        <p:blipFill>
          <a:blip r:embed="rId3"/>
          <a:stretch>
            <a:fillRect/>
          </a:stretch>
        </p:blipFill>
        <p:spPr>
          <a:xfrm>
            <a:off x="7399766" y="1146594"/>
            <a:ext cx="3106246" cy="2263520"/>
          </a:xfrm>
          <a:prstGeom prst="rect">
            <a:avLst/>
          </a:prstGeom>
          <a:ln w="3175">
            <a:solidFill>
              <a:schemeClr val="tx1"/>
            </a:solidFill>
          </a:ln>
        </p:spPr>
      </p:pic>
      <p:pic>
        <p:nvPicPr>
          <p:cNvPr id="9" name="Picture 8">
            <a:extLst>
              <a:ext uri="{FF2B5EF4-FFF2-40B4-BE49-F238E27FC236}">
                <a16:creationId xmlns:a16="http://schemas.microsoft.com/office/drawing/2014/main" id="{64886BA6-0433-4D0F-B9A7-55C7E63E1CED}"/>
              </a:ext>
            </a:extLst>
          </p:cNvPr>
          <p:cNvPicPr>
            <a:picLocks noChangeAspect="1"/>
          </p:cNvPicPr>
          <p:nvPr/>
        </p:nvPicPr>
        <p:blipFill>
          <a:blip r:embed="rId4"/>
          <a:stretch>
            <a:fillRect/>
          </a:stretch>
        </p:blipFill>
        <p:spPr>
          <a:xfrm>
            <a:off x="197180" y="4066248"/>
            <a:ext cx="2839925" cy="1915510"/>
          </a:xfrm>
          <a:prstGeom prst="rect">
            <a:avLst/>
          </a:prstGeom>
        </p:spPr>
      </p:pic>
      <p:pic>
        <p:nvPicPr>
          <p:cNvPr id="11" name="Picture 10">
            <a:extLst>
              <a:ext uri="{FF2B5EF4-FFF2-40B4-BE49-F238E27FC236}">
                <a16:creationId xmlns:a16="http://schemas.microsoft.com/office/drawing/2014/main" id="{69B7A060-43C7-4873-8E64-791EC7D1A395}"/>
              </a:ext>
            </a:extLst>
          </p:cNvPr>
          <p:cNvPicPr>
            <a:picLocks noChangeAspect="1"/>
          </p:cNvPicPr>
          <p:nvPr/>
        </p:nvPicPr>
        <p:blipFill>
          <a:blip r:embed="rId5"/>
          <a:stretch>
            <a:fillRect/>
          </a:stretch>
        </p:blipFill>
        <p:spPr>
          <a:xfrm>
            <a:off x="3071010" y="4066248"/>
            <a:ext cx="1909206" cy="1921367"/>
          </a:xfrm>
          <a:prstGeom prst="rect">
            <a:avLst/>
          </a:prstGeom>
        </p:spPr>
      </p:pic>
      <p:pic>
        <p:nvPicPr>
          <p:cNvPr id="12" name="Picture 11">
            <a:extLst>
              <a:ext uri="{FF2B5EF4-FFF2-40B4-BE49-F238E27FC236}">
                <a16:creationId xmlns:a16="http://schemas.microsoft.com/office/drawing/2014/main" id="{C3E17CE1-5496-4C74-B370-96E244E0E2DF}"/>
              </a:ext>
            </a:extLst>
          </p:cNvPr>
          <p:cNvPicPr>
            <a:picLocks noChangeAspect="1"/>
          </p:cNvPicPr>
          <p:nvPr/>
        </p:nvPicPr>
        <p:blipFill>
          <a:blip r:embed="rId6"/>
          <a:stretch>
            <a:fillRect/>
          </a:stretch>
        </p:blipFill>
        <p:spPr>
          <a:xfrm>
            <a:off x="5022272" y="4066248"/>
            <a:ext cx="1901040" cy="1895015"/>
          </a:xfrm>
          <a:prstGeom prst="rect">
            <a:avLst/>
          </a:prstGeom>
        </p:spPr>
      </p:pic>
      <p:pic>
        <p:nvPicPr>
          <p:cNvPr id="20" name="Picture 19">
            <a:extLst>
              <a:ext uri="{FF2B5EF4-FFF2-40B4-BE49-F238E27FC236}">
                <a16:creationId xmlns:a16="http://schemas.microsoft.com/office/drawing/2014/main" id="{40C7B167-3432-41BD-B396-6CD4DA135F23}"/>
              </a:ext>
            </a:extLst>
          </p:cNvPr>
          <p:cNvPicPr>
            <a:picLocks noChangeAspect="1"/>
          </p:cNvPicPr>
          <p:nvPr/>
        </p:nvPicPr>
        <p:blipFill>
          <a:blip r:embed="rId7"/>
          <a:stretch>
            <a:fillRect/>
          </a:stretch>
        </p:blipFill>
        <p:spPr>
          <a:xfrm>
            <a:off x="6973540" y="4066247"/>
            <a:ext cx="1892878" cy="1895887"/>
          </a:xfrm>
          <a:prstGeom prst="rect">
            <a:avLst/>
          </a:prstGeom>
        </p:spPr>
      </p:pic>
      <p:pic>
        <p:nvPicPr>
          <p:cNvPr id="21" name="Picture 20">
            <a:extLst>
              <a:ext uri="{FF2B5EF4-FFF2-40B4-BE49-F238E27FC236}">
                <a16:creationId xmlns:a16="http://schemas.microsoft.com/office/drawing/2014/main" id="{4FCBC7AC-41FC-448A-83BA-08C363BD083B}"/>
              </a:ext>
            </a:extLst>
          </p:cNvPr>
          <p:cNvPicPr>
            <a:picLocks noChangeAspect="1"/>
          </p:cNvPicPr>
          <p:nvPr/>
        </p:nvPicPr>
        <p:blipFill>
          <a:blip r:embed="rId8"/>
          <a:stretch>
            <a:fillRect/>
          </a:stretch>
        </p:blipFill>
        <p:spPr>
          <a:xfrm>
            <a:off x="8908475" y="4066247"/>
            <a:ext cx="1879454" cy="1885430"/>
          </a:xfrm>
          <a:prstGeom prst="rect">
            <a:avLst/>
          </a:prstGeom>
        </p:spPr>
      </p:pic>
    </p:spTree>
    <p:custDataLst>
      <p:tags r:id="rId1"/>
    </p:custDataLst>
    <p:extLst>
      <p:ext uri="{BB962C8B-B14F-4D97-AF65-F5344CB8AC3E}">
        <p14:creationId xmlns:p14="http://schemas.microsoft.com/office/powerpoint/2010/main" val="325292240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KML filename</a:t>
            </a:r>
          </a:p>
        </p:txBody>
      </p:sp>
      <p:sp>
        <p:nvSpPr>
          <p:cNvPr id="7" name="TextBox 6">
            <a:extLst>
              <a:ext uri="{FF2B5EF4-FFF2-40B4-BE49-F238E27FC236}">
                <a16:creationId xmlns:a16="http://schemas.microsoft.com/office/drawing/2014/main" id="{DE19CF17-BDCE-4992-ACBA-24C9DC6E17D4}"/>
              </a:ext>
            </a:extLst>
          </p:cNvPr>
          <p:cNvSpPr txBox="1"/>
          <p:nvPr/>
        </p:nvSpPr>
        <p:spPr>
          <a:xfrm>
            <a:off x="864973" y="1425637"/>
            <a:ext cx="3410465" cy="403187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b="1" noProof="1">
                <a:solidFill>
                  <a:srgbClr val="00B0F0"/>
                </a:solidFill>
                <a:latin typeface="Calibri" panose="020F0502020204030204" pitchFamily="34" charset="0"/>
                <a:cs typeface="Calibri" panose="020F0502020204030204" pitchFamily="34" charset="0"/>
              </a:rPr>
              <a:t>nww_kml_ajax.js</a:t>
            </a:r>
            <a:r>
              <a:rPr lang="en-AU" sz="800" b="1" noProof="1">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Sets the permanent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US" sz="800" noProof="1">
                <a:latin typeface="Calibri" panose="020F0502020204030204" pitchFamily="34" charset="0"/>
                <a:cs typeface="Calibri" panose="020F0502020204030204" pitchFamily="34" charset="0"/>
              </a:rPr>
              <a:t>function </a:t>
            </a:r>
            <a:r>
              <a:rPr lang="en-US" sz="800" b="1" noProof="1">
                <a:latin typeface="Calibri" panose="020F0502020204030204" pitchFamily="34" charset="0"/>
                <a:cs typeface="Calibri" panose="020F0502020204030204" pitchFamily="34" charset="0"/>
              </a:rPr>
              <a:t>ajaxFunction</a:t>
            </a:r>
            <a:r>
              <a:rPr lang="en-US" sz="800" noProof="1">
                <a:latin typeface="Calibri" panose="020F0502020204030204" pitchFamily="34" charset="0"/>
                <a:cs typeface="Calibri" panose="020F0502020204030204" pitchFamily="34" charset="0"/>
              </a:rPr>
              <a:t>(n,form,item)</a:t>
            </a:r>
          </a:p>
          <a:p>
            <a:r>
              <a:rPr lang="en-US" sz="800" noProof="1">
                <a:latin typeface="Calibri" panose="020F0502020204030204" pitchFamily="34" charset="0"/>
                <a:cs typeface="Calibri" panose="020F0502020204030204" pitchFamily="34" charset="0"/>
              </a:rPr>
              <a: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if (n == 4)</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CSReadCookie();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var cookies = document.cookie;</a:t>
            </a:r>
          </a:p>
          <a:p>
            <a:r>
              <a:rPr lang="en-AU" sz="800" noProof="1">
                <a:latin typeface="Calibri" panose="020F0502020204030204" pitchFamily="34" charset="0"/>
                <a:cs typeface="Calibri" panose="020F0502020204030204" pitchFamily="34" charset="0"/>
              </a:rPr>
              <a:t>	cookies = unescape(cookies);</a:t>
            </a:r>
          </a:p>
          <a:p>
            <a:r>
              <a:rPr lang="en-AU" sz="800" noProof="1">
                <a:latin typeface="Calibri" panose="020F0502020204030204" pitchFamily="34" charset="0"/>
                <a:cs typeface="Calibri" panose="020F0502020204030204" pitchFamily="34" charset="0"/>
              </a:rPr>
              <a:t>	if (!cookies) {   </a:t>
            </a:r>
            <a:r>
              <a:rPr lang="en-AU" sz="800" b="1" noProof="1">
                <a:latin typeface="Calibri" panose="020F0502020204030204" pitchFamily="34" charset="0"/>
                <a:cs typeface="Calibri" panose="020F0502020204030204" pitchFamily="34" charset="0"/>
              </a:rPr>
              <a:t>createCookie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createCookie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days = 36500;</a:t>
            </a:r>
          </a:p>
          <a:p>
            <a:r>
              <a:rPr lang="en-AU" sz="800" noProof="1">
                <a:latin typeface="Calibri" panose="020F0502020204030204" pitchFamily="34" charset="0"/>
                <a:cs typeface="Calibri" panose="020F0502020204030204" pitchFamily="34" charset="0"/>
              </a:rPr>
              <a:t>	var cookiename = "GSKY-NWW-GEOGLAM";</a:t>
            </a:r>
          </a:p>
          <a:p>
            <a:r>
              <a:rPr lang="en-AU" sz="800" noProof="1">
                <a:latin typeface="Calibri" panose="020F0502020204030204" pitchFamily="34" charset="0"/>
                <a:cs typeface="Calibri" panose="020F0502020204030204" pitchFamily="34" charset="0"/>
              </a:rPr>
              <a:t>	var value = Math.floor((Math.random()*1000000000)+1);</a:t>
            </a:r>
          </a:p>
          <a:p>
            <a:r>
              <a:rPr lang="en-AU" sz="800" noProof="1">
                <a:latin typeface="Calibri" panose="020F0502020204030204" pitchFamily="34" charset="0"/>
                <a:cs typeface="Calibri" panose="020F0502020204030204" pitchFamily="34" charset="0"/>
              </a:rPr>
              <a:t>	if (days) {</a:t>
            </a:r>
          </a:p>
          <a:p>
            <a:r>
              <a:rPr lang="en-AU" sz="800" noProof="1">
                <a:latin typeface="Calibri" panose="020F0502020204030204" pitchFamily="34" charset="0"/>
                <a:cs typeface="Calibri" panose="020F0502020204030204" pitchFamily="34" charset="0"/>
              </a:rPr>
              <a:t>	    var date = new Date();</a:t>
            </a:r>
          </a:p>
          <a:p>
            <a:r>
              <a:rPr lang="en-AU" sz="800" noProof="1">
                <a:latin typeface="Calibri" panose="020F0502020204030204" pitchFamily="34" charset="0"/>
                <a:cs typeface="Calibri" panose="020F0502020204030204" pitchFamily="34" charset="0"/>
              </a:rPr>
              <a:t>	    date.setTime(date.getTime()+(days*24*60*60*1000));</a:t>
            </a:r>
          </a:p>
          <a:p>
            <a:r>
              <a:rPr lang="en-AU" sz="800" noProof="1">
                <a:latin typeface="Calibri" panose="020F0502020204030204" pitchFamily="34" charset="0"/>
                <a:cs typeface="Calibri" panose="020F0502020204030204" pitchFamily="34" charset="0"/>
              </a:rPr>
              <a:t>	    var expires = "; expires="+date.toGMTString();</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else var expires = "";</a:t>
            </a:r>
          </a:p>
          <a:p>
            <a:r>
              <a:rPr lang="en-AU" sz="800" noProof="1">
                <a:latin typeface="Calibri" panose="020F0502020204030204" pitchFamily="34" charset="0"/>
                <a:cs typeface="Calibri" panose="020F0502020204030204" pitchFamily="34" charset="0"/>
              </a:rPr>
              <a:t>	document.cookie = cookiename+"="+value+expires+"; path=/";</a:t>
            </a:r>
          </a:p>
          <a:p>
            <a:r>
              <a:rPr lang="en-AU" sz="800" noProof="1">
                <a:latin typeface="Calibri" panose="020F0502020204030204" pitchFamily="34" charset="0"/>
                <a:cs typeface="Calibri" panose="020F0502020204030204" pitchFamily="34" charset="0"/>
              </a:rPr>
              <a:t>}</a:t>
            </a:r>
          </a:p>
          <a:p>
            <a:endParaRPr lang="en-AU" sz="800" noProof="1">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6438FBA-1529-4235-82A9-09B30581BF31}"/>
              </a:ext>
            </a:extLst>
          </p:cNvPr>
          <p:cNvSpPr txBox="1"/>
          <p:nvPr/>
        </p:nvSpPr>
        <p:spPr>
          <a:xfrm>
            <a:off x="864973"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Permanent cookie to track the KML file is lodged.</a:t>
            </a:r>
            <a:endParaRPr lang="en-AU" sz="10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656F24E-B5DC-4D6E-8237-71669B28E2B1}"/>
              </a:ext>
            </a:extLst>
          </p:cNvPr>
          <p:cNvSpPr txBox="1"/>
          <p:nvPr/>
        </p:nvSpPr>
        <p:spPr>
          <a:xfrm>
            <a:off x="4300152" y="1425637"/>
            <a:ext cx="3410465" cy="403187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b="1" noProof="1">
                <a:solidFill>
                  <a:srgbClr val="00B0F0"/>
                </a:solidFill>
                <a:latin typeface="Calibri" panose="020F0502020204030204" pitchFamily="34" charset="0"/>
                <a:cs typeface="Calibri" panose="020F0502020204030204" pitchFamily="34" charset="0"/>
              </a:rPr>
              <a:t>nww_kml.cgi</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Reads the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US" sz="800" noProof="1">
                <a:latin typeface="Calibri" panose="020F0502020204030204" pitchFamily="34" charset="0"/>
                <a:cs typeface="Calibri" panose="020F0502020204030204" pitchFamily="34" charset="0"/>
              </a:rPr>
              <a:t>sub </a:t>
            </a:r>
            <a:r>
              <a:rPr lang="en-US" sz="800" b="1" noProof="1">
                <a:latin typeface="Calibri" panose="020F0502020204030204" pitchFamily="34" charset="0"/>
                <a:cs typeface="Calibri" panose="020F0502020204030204" pitchFamily="34" charset="0"/>
              </a:rPr>
              <a:t>do_main</a:t>
            </a:r>
          </a:p>
          <a:p>
            <a:r>
              <a:rPr lang="en-US" sz="800" noProof="1">
                <a:latin typeface="Calibri" panose="020F0502020204030204" pitchFamily="34" charset="0"/>
                <a:cs typeface="Calibri" panose="020F0502020204030204" pitchFamily="34" charset="0"/>
              </a:rPr>
              <a:t>{</a:t>
            </a:r>
          </a:p>
          <a:p>
            <a:r>
              <a:rPr lang="en-US"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if ($sc_action eq "DEA")</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$nww_kml = "$datadir/nww.kml"; $value = </a:t>
            </a:r>
            <a:r>
              <a:rPr lang="en-AU" sz="800" b="1" noProof="1">
                <a:latin typeface="Calibri" panose="020F0502020204030204" pitchFamily="34" charset="0"/>
                <a:cs typeface="Calibri" panose="020F0502020204030204" pitchFamily="34" charset="0"/>
              </a:rPr>
              <a:t>GetGSKYcookie</a:t>
            </a:r>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if ($value) {	$nww_kml = "$datadir/nww_$value\.kml";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sub </a:t>
            </a:r>
            <a:r>
              <a:rPr lang="en-AU" sz="800" b="1" noProof="1">
                <a:latin typeface="Calibri" panose="020F0502020204030204" pitchFamily="34" charset="0"/>
                <a:cs typeface="Calibri" panose="020F0502020204030204" pitchFamily="34" charset="0"/>
              </a:rPr>
              <a:t>GetGSKYcookie</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my $name = "GSKY-NWW-GEOGLAM";</a:t>
            </a:r>
          </a:p>
          <a:p>
            <a:r>
              <a:rPr lang="en-AU" sz="800" noProof="1">
                <a:latin typeface="Calibri" panose="020F0502020204030204" pitchFamily="34" charset="0"/>
                <a:cs typeface="Calibri" panose="020F0502020204030204" pitchFamily="34" charset="0"/>
              </a:rPr>
              <a:t>   @words = ();</a:t>
            </a:r>
          </a:p>
          <a:p>
            <a:r>
              <a:rPr lang="en-AU" sz="800" noProof="1">
                <a:latin typeface="Calibri" panose="020F0502020204030204" pitchFamily="34" charset="0"/>
                <a:cs typeface="Calibri" panose="020F0502020204030204" pitchFamily="34" charset="0"/>
              </a:rPr>
              <a:t>   $cookies  = $ENV{'HTTP_COOKIE'};</a:t>
            </a:r>
          </a:p>
          <a:p>
            <a:r>
              <a:rPr lang="en-AU" sz="800" noProof="1">
                <a:latin typeface="Calibri" panose="020F0502020204030204" pitchFamily="34" charset="0"/>
                <a:cs typeface="Calibri" panose="020F0502020204030204" pitchFamily="34" charset="0"/>
              </a:rPr>
              <a:t>   if (!$cookies) { return; }</a:t>
            </a:r>
          </a:p>
          <a:p>
            <a:r>
              <a:rPr lang="en-AU" sz="800" noProof="1">
                <a:latin typeface="Calibri" panose="020F0502020204030204" pitchFamily="34" charset="0"/>
                <a:cs typeface="Calibri" panose="020F0502020204030204" pitchFamily="34" charset="0"/>
              </a:rPr>
              <a:t>   @cookiesArray = split (/;/, "$cookies");</a:t>
            </a:r>
          </a:p>
          <a:p>
            <a:r>
              <a:rPr lang="en-AU" sz="800" noProof="1">
                <a:latin typeface="Calibri" panose="020F0502020204030204" pitchFamily="34" charset="0"/>
                <a:cs typeface="Calibri" panose="020F0502020204030204" pitchFamily="34" charset="0"/>
              </a:rPr>
              <a:t>   foreach $cookieItem (@cookiesArray)</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if ($cookieItem =~ /$name/)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@words = split (/=/, "$cookieItem");</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$value = $words[1];</a:t>
            </a:r>
          </a:p>
          <a:p>
            <a:r>
              <a:rPr lang="en-AU" sz="800" noProof="1">
                <a:latin typeface="Calibri" panose="020F0502020204030204" pitchFamily="34" charset="0"/>
                <a:cs typeface="Calibri" panose="020F0502020204030204" pitchFamily="34" charset="0"/>
              </a:rPr>
              <a:t>   return $value;</a:t>
            </a:r>
          </a:p>
          <a:p>
            <a:r>
              <a:rPr lang="en-AU" sz="8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E53D9042-E08D-44B8-B1A5-7A5930950443}"/>
              </a:ext>
            </a:extLst>
          </p:cNvPr>
          <p:cNvSpPr txBox="1"/>
          <p:nvPr/>
        </p:nvSpPr>
        <p:spPr>
          <a:xfrm>
            <a:off x="4300152"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The CGI retrieves this cookie to create the KML file.</a:t>
            </a:r>
          </a:p>
        </p:txBody>
      </p:sp>
      <p:sp>
        <p:nvSpPr>
          <p:cNvPr id="16" name="TextBox 15">
            <a:extLst>
              <a:ext uri="{FF2B5EF4-FFF2-40B4-BE49-F238E27FC236}">
                <a16:creationId xmlns:a16="http://schemas.microsoft.com/office/drawing/2014/main" id="{E8F9DC1D-1B3A-4FA7-B522-8671867FFD30}"/>
              </a:ext>
            </a:extLst>
          </p:cNvPr>
          <p:cNvSpPr txBox="1"/>
          <p:nvPr/>
        </p:nvSpPr>
        <p:spPr>
          <a:xfrm>
            <a:off x="7735331" y="1425637"/>
            <a:ext cx="3410465" cy="4770537"/>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800" b="1" dirty="0">
                <a:solidFill>
                  <a:srgbClr val="00B0F0"/>
                </a:solidFill>
                <a:latin typeface="Calibri" panose="020F0502020204030204" pitchFamily="34" charset="0"/>
                <a:cs typeface="Calibri" panose="020F0502020204030204" pitchFamily="34" charset="0"/>
              </a:rPr>
              <a:t>nww_kml.js</a:t>
            </a:r>
            <a:r>
              <a:rPr lang="en-US" sz="800" b="1" dirty="0">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Reads the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cookies = document.cookie;    cookies = unescape(cookies);</a:t>
            </a:r>
          </a:p>
          <a:p>
            <a:r>
              <a:rPr lang="en-AU" sz="800" noProof="1">
                <a:latin typeface="Calibri" panose="020F0502020204030204" pitchFamily="34" charset="0"/>
                <a:cs typeface="Calibri" panose="020F0502020204030204" pitchFamily="34" charset="0"/>
              </a:rPr>
              <a:t>     return cookies;</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ParseCookies</a:t>
            </a:r>
            <a:r>
              <a:rPr lang="en-AU" sz="800" noProof="1">
                <a:latin typeface="Calibri" panose="020F0502020204030204" pitchFamily="34" charset="0"/>
                <a:cs typeface="Calibri" panose="020F0502020204030204" pitchFamily="34" charset="0"/>
              </a:rPr>
              <a:t>(cookies,id)</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var cookies_array = cookies.split(";");   nc = cookies_array.length;</a:t>
            </a:r>
          </a:p>
          <a:p>
            <a:r>
              <a:rPr lang="en-AU" sz="800" noProof="1">
                <a:latin typeface="Calibri" panose="020F0502020204030204" pitchFamily="34" charset="0"/>
                <a:cs typeface="Calibri" panose="020F0502020204030204" pitchFamily="34" charset="0"/>
              </a:rPr>
              <a:t>  for (var j=0; j &lt; nc; j++)</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i = cookies_array[j].indexOf(id, 0);</a:t>
            </a:r>
          </a:p>
          <a:p>
            <a:r>
              <a:rPr lang="en-AU" sz="800" noProof="1">
                <a:latin typeface="Calibri" panose="020F0502020204030204" pitchFamily="34" charset="0"/>
                <a:cs typeface="Calibri" panose="020F0502020204030204" pitchFamily="34" charset="0"/>
              </a:rPr>
              <a:t>  	if (i &gt;= 0)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i = cookies_array[j].indexOf('=', 0);</a:t>
            </a:r>
          </a:p>
          <a:p>
            <a:r>
              <a:rPr lang="en-AU" sz="800" noProof="1">
                <a:latin typeface="Calibri" panose="020F0502020204030204" pitchFamily="34" charset="0"/>
                <a:cs typeface="Calibri" panose="020F0502020204030204" pitchFamily="34" charset="0"/>
              </a:rPr>
              <a:t>  	  var cookie_value =</a:t>
            </a:r>
          </a:p>
          <a:p>
            <a:r>
              <a:rPr lang="en-AU" sz="800" noProof="1">
                <a:latin typeface="Calibri" panose="020F0502020204030204" pitchFamily="34" charset="0"/>
                <a:cs typeface="Calibri" panose="020F0502020204030204" pitchFamily="34" charset="0"/>
              </a:rPr>
              <a:t>	    cookies_array[j].substring(i+1,cookies_array[j].length);</a:t>
            </a:r>
          </a:p>
          <a:p>
            <a:r>
              <a:rPr lang="en-AU" sz="800" noProof="1">
                <a:latin typeface="Calibri" panose="020F0502020204030204" pitchFamily="34" charset="0"/>
                <a:cs typeface="Calibri" panose="020F0502020204030204" pitchFamily="34" charset="0"/>
              </a:rPr>
              <a:t>  	  return cookie_value;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return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var nww_kml = 'data/nww/nww.kml';</a:t>
            </a:r>
          </a:p>
          <a:p>
            <a:r>
              <a:rPr lang="en-AU" sz="800" noProof="1">
                <a:latin typeface="Calibri" panose="020F0502020204030204" pitchFamily="34" charset="0"/>
                <a:cs typeface="Calibri" panose="020F0502020204030204" pitchFamily="34" charset="0"/>
              </a:rPr>
              <a:t>var cookiename = "GSKY-NWW-GEOGLAM";</a:t>
            </a:r>
          </a:p>
          <a:p>
            <a:r>
              <a:rPr lang="en-AU" sz="800" noProof="1">
                <a:latin typeface="Calibri" panose="020F0502020204030204" pitchFamily="34" charset="0"/>
                <a:cs typeface="Calibri" panose="020F0502020204030204" pitchFamily="34" charset="0"/>
              </a:rPr>
              <a:t>var cookies =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(cookiename);</a:t>
            </a:r>
          </a:p>
          <a:p>
            <a:r>
              <a:rPr lang="en-AU" sz="800" noProof="1">
                <a:latin typeface="Calibri" panose="020F0502020204030204" pitchFamily="34" charset="0"/>
                <a:cs typeface="Calibri" panose="020F0502020204030204" pitchFamily="34" charset="0"/>
              </a:rPr>
              <a:t>var cookie_value = </a:t>
            </a:r>
            <a:r>
              <a:rPr lang="en-AU" sz="800" b="1" noProof="1">
                <a:latin typeface="Calibri" panose="020F0502020204030204" pitchFamily="34" charset="0"/>
                <a:cs typeface="Calibri" panose="020F0502020204030204" pitchFamily="34" charset="0"/>
              </a:rPr>
              <a:t>ParseCookies</a:t>
            </a:r>
            <a:r>
              <a:rPr lang="en-AU" sz="800" noProof="1">
                <a:latin typeface="Calibri" panose="020F0502020204030204" pitchFamily="34" charset="0"/>
                <a:cs typeface="Calibri" panose="020F0502020204030204" pitchFamily="34" charset="0"/>
              </a:rPr>
              <a:t>(cookies,cookiename);</a:t>
            </a:r>
          </a:p>
          <a:p>
            <a:r>
              <a:rPr lang="en-AU" sz="800" noProof="1">
                <a:latin typeface="Calibri" panose="020F0502020204030204" pitchFamily="34" charset="0"/>
                <a:cs typeface="Calibri" panose="020F0502020204030204" pitchFamily="34" charset="0"/>
              </a:rPr>
              <a:t>if (cookie_value)</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nww_kml = "data/nww/nww_"+cookie_value+".kml";</a:t>
            </a:r>
          </a:p>
          <a:p>
            <a:r>
              <a:rPr lang="en-AU" sz="800" noProof="1">
                <a:latin typeface="Calibri" panose="020F0502020204030204" pitchFamily="34" charset="0"/>
                <a:cs typeface="Calibri" panose="020F0502020204030204" pitchFamily="34" charset="0"/>
              </a:rPr>
              <a:t>}</a:t>
            </a:r>
          </a:p>
          <a:p>
            <a:endParaRPr lang="en-US" sz="800" noProof="1">
              <a:latin typeface="Calibri" panose="020F0502020204030204" pitchFamily="34" charset="0"/>
              <a:cs typeface="Calibri" panose="020F0502020204030204" pitchFamily="34" charset="0"/>
            </a:endParaRPr>
          </a:p>
          <a:p>
            <a:endParaRPr lang="en-US" sz="800" noProof="1">
              <a:latin typeface="Calibri" panose="020F0502020204030204" pitchFamily="34" charset="0"/>
              <a:cs typeface="Calibri" panose="020F0502020204030204" pitchFamily="34" charset="0"/>
            </a:endParaRPr>
          </a:p>
          <a:p>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753290EF-37C6-4983-9FEE-F21E237893D5}"/>
              </a:ext>
            </a:extLst>
          </p:cNvPr>
          <p:cNvSpPr txBox="1"/>
          <p:nvPr/>
        </p:nvSpPr>
        <p:spPr>
          <a:xfrm>
            <a:off x="7735331"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The nww_kml.js reads the cookie to find the KML file.</a:t>
            </a:r>
          </a:p>
        </p:txBody>
      </p:sp>
      <p:sp>
        <p:nvSpPr>
          <p:cNvPr id="18" name="TextBox 17">
            <a:extLst>
              <a:ext uri="{FF2B5EF4-FFF2-40B4-BE49-F238E27FC236}">
                <a16:creationId xmlns:a16="http://schemas.microsoft.com/office/drawing/2014/main" id="{5865AF1B-051A-4C2C-B99D-B8C6F41EBBD0}"/>
              </a:ext>
            </a:extLst>
          </p:cNvPr>
          <p:cNvSpPr txBox="1"/>
          <p:nvPr/>
        </p:nvSpPr>
        <p:spPr>
          <a:xfrm>
            <a:off x="864973" y="5488288"/>
            <a:ext cx="6845644" cy="707886"/>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SUMMARY</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Cookie name: </a:t>
            </a:r>
            <a:r>
              <a:rPr lang="en-AU" sz="1000" noProof="1">
                <a:solidFill>
                  <a:srgbClr val="00B0F0"/>
                </a:solidFill>
                <a:latin typeface="Calibri" panose="020F0502020204030204" pitchFamily="34" charset="0"/>
                <a:cs typeface="Calibri" panose="020F0502020204030204" pitchFamily="34" charset="0"/>
              </a:rPr>
              <a:t>GSKY-NWW-GEOGLAM</a:t>
            </a:r>
            <a:r>
              <a:rPr lang="en-AU" sz="1000" noProof="1">
                <a:latin typeface="Calibri" panose="020F0502020204030204" pitchFamily="34" charset="0"/>
                <a:cs typeface="Calibri" panose="020F0502020204030204" pitchFamily="34" charset="0"/>
              </a:rPr>
              <a:t>; value=nnnnnnnnn; expiry: 100 years</a:t>
            </a:r>
          </a:p>
          <a:p>
            <a:pPr marL="171450"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K</a:t>
            </a:r>
            <a:r>
              <a:rPr lang="en-AU" sz="1000" noProof="1">
                <a:latin typeface="Calibri" panose="020F0502020204030204" pitchFamily="34" charset="0"/>
                <a:cs typeface="Calibri" panose="020F0502020204030204" pitchFamily="34" charset="0"/>
              </a:rPr>
              <a:t>ML filename: </a:t>
            </a:r>
            <a:r>
              <a:rPr lang="en-AU" sz="1000" noProof="1">
                <a:solidFill>
                  <a:srgbClr val="00B050"/>
                </a:solidFill>
                <a:latin typeface="Calibri" panose="020F0502020204030204" pitchFamily="34" charset="0"/>
                <a:cs typeface="Calibri" panose="020F0502020204030204" pitchFamily="34" charset="0"/>
              </a:rPr>
              <a:t>nww_nnnnnnnnn.kml</a:t>
            </a:r>
          </a:p>
          <a:p>
            <a:r>
              <a:rPr lang="en-US" sz="1000" noProof="1">
                <a:latin typeface="Calibri" panose="020F0502020204030204" pitchFamily="34" charset="0"/>
                <a:cs typeface="Calibri" panose="020F0502020204030204" pitchFamily="34" charset="0"/>
              </a:rPr>
              <a:t>P</a:t>
            </a:r>
            <a:r>
              <a:rPr lang="en-AU" sz="1000" noProof="1">
                <a:latin typeface="Calibri" panose="020F0502020204030204" pitchFamily="34" charset="0"/>
                <a:cs typeface="Calibri" panose="020F0502020204030204" pitchFamily="34" charset="0"/>
              </a:rPr>
              <a:t>robability of two users getting the same KML filename is 1 in a billion.</a:t>
            </a:r>
            <a:endParaRPr lang="en-AU" sz="10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3160019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GEOGLAM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E61FBE5-DB5F-4106-A201-A1C83474AB4A}"/>
              </a:ext>
            </a:extLst>
          </p:cNvPr>
          <p:cNvSpPr txBox="1"/>
          <p:nvPr/>
        </p:nvSpPr>
        <p:spPr>
          <a:xfrm>
            <a:off x="791935" y="3151414"/>
            <a:ext cx="7298872" cy="738664"/>
          </a:xfrm>
          <a:prstGeom prst="rect">
            <a:avLst/>
          </a:prstGeom>
          <a:noFill/>
        </p:spPr>
        <p:txBody>
          <a:bodyPr wrap="square" rtlCol="0">
            <a:spAutoFit/>
          </a:bodyPr>
          <a:lstStyle/>
          <a:p>
            <a:pPr algn="l"/>
            <a:r>
              <a:rPr lang="en-AU" sz="1100" noProof="1">
                <a:latin typeface="Calibri" panose="020F0502020204030204" pitchFamily="34" charset="0"/>
                <a:cs typeface="Calibri" panose="020F0502020204030204" pitchFamily="34" charset="0"/>
              </a:rPr>
              <a:t>This file is a modified version of </a:t>
            </a:r>
            <a:r>
              <a:rPr lang="en-AU" sz="1100" noProof="1">
                <a:latin typeface="Calibri" panose="020F0502020204030204" pitchFamily="34" charset="0"/>
                <a:cs typeface="Calibri" panose="020F0502020204030204" pitchFamily="34" charset="0"/>
                <a:hlinkClick r:id="rId5"/>
              </a:rPr>
              <a:t>KML.js</a:t>
            </a:r>
            <a:r>
              <a:rPr lang="en-AU" sz="1100" noProof="1">
                <a:latin typeface="Calibri" panose="020F0502020204030204" pitchFamily="34" charset="0"/>
                <a:cs typeface="Calibri" panose="020F0502020204030204" pitchFamily="34" charset="0"/>
              </a:rPr>
              <a:t> provided by NASA. It must reside in the same directory with the other JS files.</a:t>
            </a:r>
          </a:p>
          <a:p>
            <a:pPr algn="l"/>
            <a:endParaRPr lang="en-AU" sz="1100" noProof="1">
              <a:latin typeface="Calibri" panose="020F0502020204030204" pitchFamily="34" charset="0"/>
              <a:cs typeface="Calibri" panose="020F0502020204030204" pitchFamily="34" charset="0"/>
            </a:endParaRPr>
          </a:p>
          <a:p>
            <a:pPr algn="l"/>
            <a:r>
              <a:rPr lang="en-AU" sz="1100" noProof="1">
                <a:latin typeface="Calibri" panose="020F0502020204030204" pitchFamily="34" charset="0"/>
                <a:cs typeface="Calibri" panose="020F0502020204030204" pitchFamily="34" charset="0"/>
              </a:rPr>
              <a:t>The following is the only change in this JS:</a:t>
            </a:r>
          </a:p>
          <a:p>
            <a:r>
              <a:rPr lang="en-AU" sz="900" noProof="1">
                <a:latin typeface="Calibri" panose="020F0502020204030204" pitchFamily="34" charset="0"/>
                <a:cs typeface="Calibri" panose="020F0502020204030204" pitchFamily="34" charset="0"/>
              </a:rPr>
              <a:t>	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endParaRPr lang="en-AU" sz="1100" noProof="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C6E6A8F-C019-4C2F-8453-866C5E52AB4C}"/>
              </a:ext>
            </a:extLst>
          </p:cNvPr>
          <p:cNvSpPr txBox="1"/>
          <p:nvPr/>
        </p:nvSpPr>
        <p:spPr>
          <a:xfrm>
            <a:off x="791934" y="4003589"/>
            <a:ext cx="6037233" cy="261610"/>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NOTE: The value for ‘nww_kml’ comes from a permanent cookie and is user-specific.</a:t>
            </a: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Dynamic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5070683" cy="369332"/>
          </a:xfrm>
          <a:prstGeom prst="rect">
            <a:avLst/>
          </a:prstGeom>
        </p:spPr>
        <p:txBody>
          <a:bodyPr wrap="none">
            <a:spAutoFit/>
          </a:bodyPr>
          <a:lstStyle/>
          <a:p>
            <a:r>
              <a:rPr lang="en-AU" noProof="1">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data/nww/nww_nnnnnnnnn.kml</a:t>
            </a:r>
            <a:endParaRPr lang="en-AU" noProof="1">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815608"/>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the user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900" noProof="1">
                <a:highlight>
                  <a:srgbClr val="FFFF00"/>
                </a:highlight>
                <a:latin typeface="Calibri" panose="020F0502020204030204" pitchFamily="34" charset="0"/>
                <a:cs typeface="Calibri" panose="020F0502020204030204" pitchFamily="34" charset="0"/>
              </a:rPr>
              <a:t>drwxrwxrwx</a:t>
            </a:r>
            <a:r>
              <a:rPr lang="en-US" sz="900" noProof="1">
                <a:latin typeface="Calibri" panose="020F0502020204030204" pitchFamily="34" charset="0"/>
                <a:cs typeface="Calibri" panose="020F0502020204030204" pitchFamily="34" charset="0"/>
              </a:rPr>
              <a:t>. 2 avs900 z00      34 Jun 24 10:22 .</a:t>
            </a:r>
          </a:p>
          <a:p>
            <a:pPr lvl="1"/>
            <a:r>
              <a:rPr lang="en-US" sz="900" noProof="1">
                <a:latin typeface="Calibri" panose="020F0502020204030204" pitchFamily="34" charset="0"/>
                <a:cs typeface="Calibri" panose="020F0502020204030204" pitchFamily="34" charset="0"/>
              </a:rPr>
              <a:t>-rw-r--r--. 1 apache </a:t>
            </a:r>
            <a:r>
              <a:rPr lang="en-US" sz="900" noProof="1">
                <a:highlight>
                  <a:srgbClr val="FFFF00"/>
                </a:highlight>
                <a:latin typeface="Calibri" panose="020F0502020204030204" pitchFamily="34" charset="0"/>
                <a:cs typeface="Calibri" panose="020F0502020204030204" pitchFamily="34" charset="0"/>
              </a:rPr>
              <a:t>apache</a:t>
            </a:r>
            <a:r>
              <a:rPr lang="en-US" sz="900" noProof="1">
                <a:latin typeface="Calibri" panose="020F0502020204030204" pitchFamily="34" charset="0"/>
                <a:cs typeface="Calibri" panose="020F0502020204030204" pitchFamily="34" charset="0"/>
              </a:rPr>
              <a:t> 504K Jun 24 11:38 </a:t>
            </a:r>
            <a:r>
              <a:rPr lang="en-US" sz="900" noProof="1">
                <a:solidFill>
                  <a:srgbClr val="00B0F0"/>
                </a:solidFill>
                <a:latin typeface="Calibri" panose="020F0502020204030204" pitchFamily="34" charset="0"/>
                <a:cs typeface="Calibri" panose="020F0502020204030204" pitchFamily="34" charset="0"/>
              </a:rPr>
              <a:t>nww_990258125.kml</a:t>
            </a:r>
            <a:endParaRPr lang="en-US" sz="1100" noProof="1">
              <a:solidFill>
                <a:srgbClr val="00B0F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2310493"/>
            <a:ext cx="8033657"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    &lt;name&gt;______Layers_______&lt;/name&gt;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&lt;north&gt;-26.745610&lt;/north&gt;</a:t>
            </a:r>
          </a:p>
          <a:p>
            <a:r>
              <a:rPr lang="en-AU" sz="800" noProof="1">
                <a:latin typeface="Calibri" panose="020F0502020204030204" pitchFamily="34" charset="0"/>
                <a:cs typeface="Calibri" panose="020F0502020204030204" pitchFamily="34" charset="0"/>
              </a:rPr>
              <a:t>        &lt;south&gt;-29.840644&lt;/south&gt;</a:t>
            </a:r>
          </a:p>
          <a:p>
            <a:r>
              <a:rPr lang="en-AU" sz="800" noProof="1">
                <a:latin typeface="Calibri" panose="020F0502020204030204" pitchFamily="34" charset="0"/>
                <a:cs typeface="Calibri" panose="020F0502020204030204" pitchFamily="34" charset="0"/>
              </a:rPr>
              <a:t>        &lt;east&gt;138.339844&lt;/east&gt;</a:t>
            </a:r>
          </a:p>
          <a:p>
            <a:r>
              <a:rPr lang="en-AU" sz="800" noProof="1">
                <a:latin typeface="Calibri" panose="020F0502020204030204" pitchFamily="34" charset="0"/>
                <a:cs typeface="Calibri" panose="020F0502020204030204" pitchFamily="34" charset="0"/>
              </a:rPr>
              <a:t>        &lt;west&gt;135.703125&lt;/west&gt;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&lt;GroundOverlay&gt;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&lt;/GroundOverlay&gt;</a:t>
            </a:r>
            <a:endParaRPr lang="en-US" sz="800" noProof="1">
              <a:latin typeface="Calibri" panose="020F0502020204030204" pitchFamily="34" charset="0"/>
              <a:cs typeface="Calibri" panose="020F0502020204030204" pitchFamily="34" charset="0"/>
            </a:endParaRPr>
          </a:p>
          <a:p>
            <a:r>
              <a:rPr lang="en-US" sz="800" b="1" noProof="1">
                <a:latin typeface="Calibri" panose="020F0502020204030204" pitchFamily="34" charset="0"/>
                <a:cs typeface="Calibri" panose="020F0502020204030204" pitchFamily="34" charset="0"/>
              </a:rPr>
              <a:t>C</a:t>
            </a:r>
            <a:r>
              <a:rPr lang="en-AU" sz="800" b="1" noProof="1">
                <a:latin typeface="Calibri" panose="020F0502020204030204" pitchFamily="34" charset="0"/>
                <a:cs typeface="Calibri" panose="020F0502020204030204" pitchFamily="34" charset="0"/>
              </a:rPr>
              <a:t>ontd… on next slide</a:t>
            </a: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350788"/>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54690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65269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78349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6" y="316739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337167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414334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426580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3992335" y="4727006"/>
            <a:ext cx="35106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and Overlay layers</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3380014" y="484946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3992335" y="546041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3380014" y="558287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78642A-BC05-4898-A3BC-7A55CD5E087B}"/>
              </a:ext>
            </a:extLst>
          </p:cNvPr>
          <p:cNvCxnSpPr/>
          <p:nvPr/>
        </p:nvCxnSpPr>
        <p:spPr>
          <a:xfrm flipH="1">
            <a:off x="3380013" y="24244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8923570"/>
      </p:ext>
    </p:extLst>
  </p:cSld>
  <p:clrMapOvr>
    <a:masterClrMapping/>
  </p:clrMapOvr>
  <mc:AlternateContent xmlns:mc="http://schemas.openxmlformats.org/markup-compatibility/2006">
    <mc:Choice xmlns:p14="http://schemas.microsoft.com/office/powerpoint/2010/main" Requires="p14">
      <p:transition spd="slow" p14:dur="2000" advTm="33308"/>
    </mc:Choice>
    <mc:Fallback>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data/nww/nww.kml</a:t>
            </a:r>
            <a:r>
              <a:rPr lang="en-AU" noProof="1">
                <a:latin typeface="Calibri" panose="020F0502020204030204" pitchFamily="34" charset="0"/>
                <a:cs typeface="Calibri" panose="020F0502020204030204" pitchFamily="34" charset="0"/>
              </a:rPr>
              <a:t> </a:t>
            </a:r>
            <a:r>
              <a:rPr lang="en-AU" dirty="0">
                <a:latin typeface="Calibri" panose="020F0502020204030204" pitchFamily="34" charset="0"/>
                <a:cs typeface="Calibri" panose="020F0502020204030204" pitchFamily="34" charset="0"/>
              </a:rPr>
              <a:t>(Contd…)</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1787979"/>
            <a:ext cx="6457951"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a:t>
            </a:r>
            <a:r>
              <a:rPr lang="en-AU" sz="800" noProof="1">
                <a:solidFill>
                  <a:srgbClr val="00B0F0"/>
                </a:solidFill>
                <a:latin typeface="Calibri" panose="020F0502020204030204" pitchFamily="34" charset="0"/>
                <a:cs typeface="Calibri" panose="020F0502020204030204" pitchFamily="34" charset="0"/>
              </a:rPr>
              <a:t>natural|water</a:t>
            </a:r>
            <a:r>
              <a:rPr lang="en-AU" sz="800" noProof="1">
                <a:latin typeface="Calibri" panose="020F0502020204030204" pitchFamily="34" charset="0"/>
                <a:cs typeface="Calibri" panose="020F0502020204030204" pitchFamily="34" charset="0"/>
              </a:rPr>
              <a:t>: 398&lt;/name&gt;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a:t>
            </a:r>
          </a:p>
          <a:p>
            <a:r>
              <a:rPr lang="en-AU" sz="800" noProof="1">
                <a:latin typeface="Calibri" panose="020F0502020204030204" pitchFamily="34" charset="0"/>
                <a:cs typeface="Calibri" panose="020F0502020204030204" pitchFamily="34" charset="0"/>
              </a:rPr>
              <a:t>			&lt;coordinates&gt;137.7264071,-28.1236032 137.7276088,-28.1267824 137.7301837,</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137.6069573,-29.0204953 137.6098756,-29.022897&lt;/coordinates&gt;</a:t>
            </a:r>
          </a:p>
          <a:p>
            <a:r>
              <a:rPr lang="en-AU" sz="800" noProof="1">
                <a:latin typeface="Calibri" panose="020F0502020204030204" pitchFamily="34" charset="0"/>
                <a:cs typeface="Calibri" panose="020F0502020204030204" pitchFamily="34" charset="0"/>
              </a:rPr>
              <a:t>			&lt;/LinearRing&gt;&lt;/innerBoundaryIs&gt;&lt;/Polygon&gt;&lt;/MultiGeometry&gt;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&lt;name&gt;______Placemarks__________&lt;/name&gt;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a:p>
            <a:endParaRPr lang="en-AU" sz="8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4272113-BA0F-443D-BF43-042DB465C49A}"/>
              </a:ext>
            </a:extLst>
          </p:cNvPr>
          <p:cNvSpPr txBox="1"/>
          <p:nvPr/>
        </p:nvSpPr>
        <p:spPr>
          <a:xfrm>
            <a:off x="3992336" y="190228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item: </a:t>
            </a:r>
            <a:r>
              <a:rPr lang="en-US" sz="1100" noProof="1">
                <a:ln w="0"/>
                <a:solidFill>
                  <a:srgbClr val="00B0F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key|value</a:t>
            </a:r>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of polygons</a:t>
            </a:r>
          </a:p>
        </p:txBody>
      </p:sp>
      <p:cxnSp>
        <p:nvCxnSpPr>
          <p:cNvPr id="7" name="Straight Arrow Connector 6">
            <a:extLst>
              <a:ext uri="{FF2B5EF4-FFF2-40B4-BE49-F238E27FC236}">
                <a16:creationId xmlns:a16="http://schemas.microsoft.com/office/drawing/2014/main" id="{59E9E5ED-0AEF-49A9-B3EA-16C4D8730CF5}"/>
              </a:ext>
            </a:extLst>
          </p:cNvPr>
          <p:cNvCxnSpPr/>
          <p:nvPr/>
        </p:nvCxnSpPr>
        <p:spPr>
          <a:xfrm flipH="1">
            <a:off x="3380014" y="20247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7B0A68-F52B-4058-9DE7-F86CAB427D6E}"/>
              </a:ext>
            </a:extLst>
          </p:cNvPr>
          <p:cNvSpPr txBox="1"/>
          <p:nvPr/>
        </p:nvSpPr>
        <p:spPr>
          <a:xfrm>
            <a:off x="3992335" y="224923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Ground coordinates and camera elevation</a:t>
            </a:r>
          </a:p>
        </p:txBody>
      </p:sp>
      <p:cxnSp>
        <p:nvCxnSpPr>
          <p:cNvPr id="10" name="Straight Arrow Connector 9">
            <a:extLst>
              <a:ext uri="{FF2B5EF4-FFF2-40B4-BE49-F238E27FC236}">
                <a16:creationId xmlns:a16="http://schemas.microsoft.com/office/drawing/2014/main" id="{B3CF6A8D-364D-4CFE-908F-A9B81D759DB5}"/>
              </a:ext>
            </a:extLst>
          </p:cNvPr>
          <p:cNvCxnSpPr/>
          <p:nvPr/>
        </p:nvCxnSpPr>
        <p:spPr>
          <a:xfrm flipH="1">
            <a:off x="3380014" y="23716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5F2B04-D794-4A7D-BCFC-0095B5DFC425}"/>
              </a:ext>
            </a:extLst>
          </p:cNvPr>
          <p:cNvSpPr txBox="1"/>
          <p:nvPr/>
        </p:nvSpPr>
        <p:spPr>
          <a:xfrm>
            <a:off x="3992336" y="285270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polygon representing one overlay element</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3380014" y="297517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3992336" y="4449006"/>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layer</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3380014" y="457981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57483F-ECCD-4DD4-BE88-AED78F2006E3}"/>
              </a:ext>
            </a:extLst>
          </p:cNvPr>
          <p:cNvSpPr txBox="1"/>
          <p:nvPr/>
        </p:nvSpPr>
        <p:spPr>
          <a:xfrm>
            <a:off x="4474029" y="4815434"/>
            <a:ext cx="254725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component elements</a:t>
            </a:r>
          </a:p>
        </p:txBody>
      </p:sp>
      <p:cxnSp>
        <p:nvCxnSpPr>
          <p:cNvPr id="16" name="Straight Arrow Connector 15">
            <a:extLst>
              <a:ext uri="{FF2B5EF4-FFF2-40B4-BE49-F238E27FC236}">
                <a16:creationId xmlns:a16="http://schemas.microsoft.com/office/drawing/2014/main" id="{2383F5D8-30F9-4BF2-BDD8-332A252E3F02}"/>
              </a:ext>
            </a:extLst>
          </p:cNvPr>
          <p:cNvCxnSpPr/>
          <p:nvPr/>
        </p:nvCxnSpPr>
        <p:spPr>
          <a:xfrm flipH="1">
            <a:off x="3861707" y="493789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mc:Choice xmlns:p14="http://schemas.microsoft.com/office/powerpoint/2010/main" Requires="p14">
      <p:transition spd="slow" p14:dur="2000" advTm="33308"/>
    </mc:Choice>
    <mc:Fallback>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3BAA29-25A3-472F-819B-2EB59433CA04}"/>
              </a:ext>
            </a:extLst>
          </p:cNvPr>
          <p:cNvSpPr txBox="1"/>
          <p:nvPr/>
        </p:nvSpPr>
        <p:spPr>
          <a:xfrm>
            <a:off x="7306962" y="2206759"/>
            <a:ext cx="4572000" cy="4031873"/>
          </a:xfrm>
          <a:prstGeom prst="rect">
            <a:avLst/>
          </a:prstGeom>
          <a:noFill/>
          <a:ln w="3175">
            <a:solidFill>
              <a:schemeClr val="tx1"/>
            </a:solidFill>
          </a:ln>
        </p:spPr>
        <p:txBody>
          <a:bodyPr wrap="square" rtlCol="0">
            <a:spAutoFit/>
          </a:bodyPr>
          <a:lstStyle>
            <a:defPPr>
              <a:defRPr lang="en-US"/>
            </a:defPPr>
            <a:lvl1pPr>
              <a:defRPr sz="800">
                <a:latin typeface="Calibri" panose="020F0502020204030204" pitchFamily="34" charset="0"/>
                <a:cs typeface="Calibri" panose="020F0502020204030204" pitchFamily="34" charset="0"/>
              </a:defRPr>
            </a:lvl1pPr>
          </a:lstStyle>
          <a:p>
            <a:r>
              <a:rPr lang="en-AU" noProof="1"/>
              <a:t>&lt;LookAt&gt;</a:t>
            </a:r>
          </a:p>
          <a:p>
            <a:r>
              <a:rPr lang="en-AU" noProof="1"/>
              <a:t>                &lt;longitude&gt;136.5&lt;/longitude&gt;</a:t>
            </a:r>
          </a:p>
          <a:p>
            <a:r>
              <a:rPr lang="en-AU" noProof="1"/>
              <a:t>                &lt;latitude&gt;-28.5&lt;/latitude&gt;</a:t>
            </a:r>
          </a:p>
          <a:p>
            <a:r>
              <a:rPr lang="en-AU" noProof="1"/>
              <a:t>                &lt;altitude&gt;450000&lt;/altitude&gt;</a:t>
            </a:r>
          </a:p>
          <a:p>
            <a:r>
              <a:rPr lang="en-AU" noProof="1"/>
              <a:t>        &lt;/LookAt&gt;</a:t>
            </a:r>
          </a:p>
          <a:p>
            <a:endParaRPr lang="en-AU" noProof="1"/>
          </a:p>
          <a:p>
            <a:r>
              <a:rPr lang="en-AU" noProof="1"/>
              <a:t>        &lt;LatLonBox&gt;</a:t>
            </a:r>
          </a:p>
          <a:p>
            <a:r>
              <a:rPr lang="en-AU" noProof="1"/>
              <a:t>                &lt;west&gt;135.0&lt;/west&gt;</a:t>
            </a:r>
          </a:p>
          <a:p>
            <a:r>
              <a:rPr lang="en-AU" noProof="1"/>
              <a:t>                &lt;south&gt;-30.0&lt;/south&gt;</a:t>
            </a:r>
          </a:p>
          <a:p>
            <a:r>
              <a:rPr lang="en-AU" noProof="1"/>
              <a:t>                &lt;east&gt;138.0&lt;/east&gt;</a:t>
            </a:r>
          </a:p>
          <a:p>
            <a:r>
              <a:rPr lang="en-AU" noProof="1"/>
              <a:t>                &lt;north&gt;-27.0&lt;/north&gt;</a:t>
            </a:r>
          </a:p>
          <a:p>
            <a:r>
              <a:rPr lang="en-AU" noProof="1"/>
              <a:t>        &lt;/LatLonBox&gt;</a:t>
            </a:r>
          </a:p>
          <a:p>
            <a:r>
              <a:rPr lang="en-AU" noProof="1"/>
              <a:t>&lt;/GroundOverlay&gt;</a:t>
            </a:r>
          </a:p>
          <a:p>
            <a:r>
              <a:rPr lang="en-AU" noProof="1"/>
              <a:t>&lt;GroundOverlay&gt;</a:t>
            </a:r>
          </a:p>
          <a:p>
            <a:r>
              <a:rPr lang="en-AU" noProof="1"/>
              <a:t>…</a:t>
            </a:r>
          </a:p>
          <a:p>
            <a:r>
              <a:rPr lang="en-AU" noProof="1"/>
              <a:t>&lt;/GroundOverlay&gt;</a:t>
            </a:r>
          </a:p>
          <a:p>
            <a:r>
              <a:rPr lang="en-AU" noProof="1"/>
              <a:t>&lt;/Folder&gt;</a:t>
            </a:r>
          </a:p>
          <a:p>
            <a:r>
              <a:rPr lang="en-AU" noProof="1"/>
              <a:t>&lt;Folder&gt;</a:t>
            </a:r>
          </a:p>
          <a:p>
            <a:r>
              <a:rPr lang="en-AU" noProof="1"/>
              <a:t>        &lt;name&gt;______Polygons______&lt;/name&gt;</a:t>
            </a:r>
          </a:p>
          <a:p>
            <a:r>
              <a:rPr lang="en-AU" noProof="1"/>
              <a:t>&lt;/Folder&gt;</a:t>
            </a:r>
          </a:p>
          <a:p>
            <a:r>
              <a:rPr lang="en-AU" noProof="1"/>
              <a:t>&lt;/Folder&gt;</a:t>
            </a:r>
          </a:p>
          <a:p>
            <a:r>
              <a:rPr lang="en-AU" noProof="1"/>
              <a:t>&lt;!-- Visible Overlays --&gt;</a:t>
            </a:r>
          </a:p>
          <a:p>
            <a:r>
              <a:rPr lang="en-AU" noProof="1"/>
              <a:t>        &lt;Folder&gt;</a:t>
            </a:r>
          </a:p>
          <a:p>
            <a:r>
              <a:rPr lang="en-AU" noProof="1"/>
              <a:t>                &lt;name&gt;natural_water: 404&lt;/name&gt;</a:t>
            </a:r>
          </a:p>
          <a:p>
            <a:r>
              <a:rPr lang="en-AU" noProof="1"/>
              <a:t>                &lt;visibility&gt;1&lt;/visibility&gt;</a:t>
            </a:r>
          </a:p>
          <a:p>
            <a:r>
              <a:rPr lang="en-AU" noProof="1"/>
              <a:t>        &lt;LookAt&gt;</a:t>
            </a:r>
          </a:p>
          <a:p>
            <a:r>
              <a:rPr lang="en-AU" noProof="1"/>
              <a:t>                &lt;longitude&gt;136.5&lt;/longitude&gt;</a:t>
            </a:r>
          </a:p>
          <a:p>
            <a:r>
              <a:rPr lang="en-AU" noProof="1"/>
              <a:t>                &lt;latitude&gt;-28.5&lt;/latitude&gt;</a:t>
            </a:r>
          </a:p>
          <a:p>
            <a:r>
              <a:rPr lang="en-AU" noProof="1"/>
              <a:t>                &lt;altitude&gt;450000&lt;/altitude&gt;</a:t>
            </a:r>
          </a:p>
          <a:p>
            <a:r>
              <a:rPr lang="en-AU" noProof="1"/>
              <a:t>        &lt;/LookAt&gt;</a:t>
            </a:r>
          </a:p>
          <a:p>
            <a:endParaRPr lang="en-AU" b="1" noProof="1"/>
          </a:p>
          <a:p>
            <a:r>
              <a:rPr lang="en-AU" b="1" noProof="1"/>
              <a:t>Contd… on next slide</a:t>
            </a:r>
          </a:p>
        </p:txBody>
      </p:sp>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Dynamic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5070683" cy="369332"/>
          </a:xfrm>
          <a:prstGeom prst="rect">
            <a:avLst/>
          </a:prstGeom>
        </p:spPr>
        <p:txBody>
          <a:bodyPr wrap="none">
            <a:spAutoFit/>
          </a:bodyPr>
          <a:lstStyle/>
          <a:p>
            <a:r>
              <a:rPr lang="en-AU" noProof="1">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data/nww/nww_nnnnnnnnn.kml</a:t>
            </a:r>
            <a:endParaRPr lang="en-AU" noProof="1">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815608"/>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the user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900" noProof="1">
                <a:highlight>
                  <a:srgbClr val="FFFF00"/>
                </a:highlight>
                <a:latin typeface="Calibri" panose="020F0502020204030204" pitchFamily="34" charset="0"/>
                <a:cs typeface="Calibri" panose="020F0502020204030204" pitchFamily="34" charset="0"/>
              </a:rPr>
              <a:t>drwxrwxrwx</a:t>
            </a:r>
            <a:r>
              <a:rPr lang="en-US" sz="900" noProof="1">
                <a:latin typeface="Calibri" panose="020F0502020204030204" pitchFamily="34" charset="0"/>
                <a:cs typeface="Calibri" panose="020F0502020204030204" pitchFamily="34" charset="0"/>
              </a:rPr>
              <a:t>. 2 avs900 z00      34 Jun 24 10:22 .</a:t>
            </a:r>
          </a:p>
          <a:p>
            <a:pPr lvl="1"/>
            <a:r>
              <a:rPr lang="en-US" sz="900" noProof="1">
                <a:latin typeface="Calibri" panose="020F0502020204030204" pitchFamily="34" charset="0"/>
                <a:cs typeface="Calibri" panose="020F0502020204030204" pitchFamily="34" charset="0"/>
              </a:rPr>
              <a:t>-rw-r--r--. 1 apache </a:t>
            </a:r>
            <a:r>
              <a:rPr lang="en-US" sz="900" noProof="1">
                <a:highlight>
                  <a:srgbClr val="FFFF00"/>
                </a:highlight>
                <a:latin typeface="Calibri" panose="020F0502020204030204" pitchFamily="34" charset="0"/>
                <a:cs typeface="Calibri" panose="020F0502020204030204" pitchFamily="34" charset="0"/>
              </a:rPr>
              <a:t>apache</a:t>
            </a:r>
            <a:r>
              <a:rPr lang="en-US" sz="900" noProof="1">
                <a:latin typeface="Calibri" panose="020F0502020204030204" pitchFamily="34" charset="0"/>
                <a:cs typeface="Calibri" panose="020F0502020204030204" pitchFamily="34" charset="0"/>
              </a:rPr>
              <a:t> 504K Jun 24 11:38 </a:t>
            </a:r>
            <a:r>
              <a:rPr lang="en-US" sz="900" noProof="1">
                <a:solidFill>
                  <a:srgbClr val="00B0F0"/>
                </a:solidFill>
                <a:latin typeface="Calibri" panose="020F0502020204030204" pitchFamily="34" charset="0"/>
                <a:cs typeface="Calibri" panose="020F0502020204030204" pitchFamily="34" charset="0"/>
              </a:rPr>
              <a:t>nww_990258125.kml</a:t>
            </a:r>
            <a:endParaRPr lang="en-US" sz="1100" noProof="1">
              <a:solidFill>
                <a:srgbClr val="00B0F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9" y="2211637"/>
            <a:ext cx="6366966" cy="4278094"/>
          </a:xfrm>
          <a:prstGeom prst="rect">
            <a:avLst/>
          </a:prstGeom>
          <a:no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&lt;name&gt;_______Layers_______&lt;/name&gt;</a:t>
            </a:r>
          </a:p>
          <a:p>
            <a:r>
              <a:rPr lang="en-AU" sz="800" noProof="1">
                <a:latin typeface="Calibri" panose="020F0502020204030204" pitchFamily="34" charset="0"/>
                <a:cs typeface="Calibri" panose="020F0502020204030204" pitchFamily="34" charset="0"/>
              </a:rPr>
              <a:t>&lt;Folder&gt;</a:t>
            </a:r>
          </a:p>
          <a:p>
            <a:r>
              <a:rPr lang="en-AU" sz="800" noProof="1">
                <a:latin typeface="Calibri" panose="020F0502020204030204" pitchFamily="34" charset="0"/>
                <a:cs typeface="Calibri" panose="020F0502020204030204" pitchFamily="34" charset="0"/>
              </a:rPr>
              <a:t>&lt;visibility&gt;1&lt;/visibility&gt;</a:t>
            </a:r>
          </a:p>
          <a:p>
            <a:r>
              <a:rPr lang="en-US" sz="800" noProof="1">
                <a:latin typeface="Calibri" panose="020F0502020204030204" pitchFamily="34" charset="0"/>
                <a:cs typeface="Calibri" panose="020F0502020204030204" pitchFamily="34" charset="0"/>
              </a:rPr>
              <a:t>&lt;name&gt;Fractional Cover C6 &lt;/name&gt;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&lt;Folder&gt;</a:t>
            </a:r>
          </a:p>
          <a:p>
            <a:r>
              <a:rPr lang="en-AU" sz="800" noProof="1">
                <a:latin typeface="Calibri" panose="020F0502020204030204" pitchFamily="34" charset="0"/>
                <a:cs typeface="Calibri" panose="020F0502020204030204" pitchFamily="34" charset="0"/>
              </a:rPr>
              <a:t>&lt;visibility&gt;1&lt;/visibility&gt;</a:t>
            </a:r>
          </a:p>
          <a:p>
            <a:r>
              <a:rPr lang="en-AU" sz="800" noProof="1">
                <a:latin typeface="Calibri" panose="020F0502020204030204" pitchFamily="34" charset="0"/>
                <a:cs typeface="Calibri" panose="020F0502020204030204" pitchFamily="34" charset="0"/>
              </a:rPr>
              <a:t>&lt;name&gt;2013-06-07&lt;/name&gt;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&lt;GroundOverlay&gt;</a:t>
            </a:r>
          </a:p>
          <a:p>
            <a:r>
              <a:rPr lang="en-AU" sz="800" noProof="1">
                <a:latin typeface="Calibri" panose="020F0502020204030204" pitchFamily="34" charset="0"/>
                <a:cs typeface="Calibri" panose="020F0502020204030204" pitchFamily="34" charset="0"/>
              </a:rPr>
              <a:t>        &lt;name&gt;2013-06-07: 135.0,-30.0&lt;/name&gt;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US" sz="800" b="1" noProof="1">
                <a:latin typeface="Calibri" panose="020F0502020204030204" pitchFamily="34" charset="0"/>
                <a:cs typeface="Calibri" panose="020F0502020204030204" pitchFamily="34" charset="0"/>
              </a:rPr>
              <a:t>Contd… on right</a:t>
            </a:r>
            <a:endParaRPr lang="en-AU" sz="800" b="1" noProof="1">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251932"/>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44804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553837"/>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68464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4" y="5045615"/>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a GSKY cached image; one tile</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52498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308889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321136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8770281" y="291771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layers</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8157960" y="304017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8770281" y="3645147"/>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8157960" y="376761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78642A-BC05-4898-A3BC-7A55CD5E087B}"/>
              </a:ext>
            </a:extLst>
          </p:cNvPr>
          <p:cNvCxnSpPr/>
          <p:nvPr/>
        </p:nvCxnSpPr>
        <p:spPr>
          <a:xfrm flipH="1">
            <a:off x="3380013" y="232558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213828-AB54-46DD-8F72-83D816DCBC9A}"/>
              </a:ext>
            </a:extLst>
          </p:cNvPr>
          <p:cNvSpPr txBox="1"/>
          <p:nvPr/>
        </p:nvSpPr>
        <p:spPr>
          <a:xfrm>
            <a:off x="3992334" y="3895543"/>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GSKY layer for one date; multiple tiles</a:t>
            </a:r>
          </a:p>
        </p:txBody>
      </p:sp>
      <p:cxnSp>
        <p:nvCxnSpPr>
          <p:cNvPr id="28" name="Straight Arrow Connector 27">
            <a:extLst>
              <a:ext uri="{FF2B5EF4-FFF2-40B4-BE49-F238E27FC236}">
                <a16:creationId xmlns:a16="http://schemas.microsoft.com/office/drawing/2014/main" id="{3F5B4417-3938-4409-A50D-A97A4B68B4A6}"/>
              </a:ext>
            </a:extLst>
          </p:cNvPr>
          <p:cNvCxnSpPr/>
          <p:nvPr/>
        </p:nvCxnSpPr>
        <p:spPr>
          <a:xfrm flipH="1">
            <a:off x="3380012" y="40180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3A8429-FCCF-49AC-859C-9B0D45CE68C2}"/>
              </a:ext>
            </a:extLst>
          </p:cNvPr>
          <p:cNvSpPr txBox="1"/>
          <p:nvPr/>
        </p:nvSpPr>
        <p:spPr>
          <a:xfrm>
            <a:off x="3992334" y="4749529"/>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One GSKY tile</a:t>
            </a:r>
          </a:p>
        </p:txBody>
      </p:sp>
      <p:cxnSp>
        <p:nvCxnSpPr>
          <p:cNvPr id="30" name="Straight Arrow Connector 29">
            <a:extLst>
              <a:ext uri="{FF2B5EF4-FFF2-40B4-BE49-F238E27FC236}">
                <a16:creationId xmlns:a16="http://schemas.microsoft.com/office/drawing/2014/main" id="{CF3B4F51-2609-4F44-8CEA-6895C435F00C}"/>
              </a:ext>
            </a:extLst>
          </p:cNvPr>
          <p:cNvCxnSpPr/>
          <p:nvPr/>
        </p:nvCxnSpPr>
        <p:spPr>
          <a:xfrm flipH="1">
            <a:off x="3380012" y="487199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F050D7D-69A0-42DF-9447-9B6F75B47D2B}"/>
              </a:ext>
            </a:extLst>
          </p:cNvPr>
          <p:cNvSpPr txBox="1"/>
          <p:nvPr/>
        </p:nvSpPr>
        <p:spPr>
          <a:xfrm>
            <a:off x="9952429" y="4385881"/>
            <a:ext cx="155433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Start of Overlays</a:t>
            </a:r>
          </a:p>
        </p:txBody>
      </p:sp>
      <p:cxnSp>
        <p:nvCxnSpPr>
          <p:cNvPr id="32" name="Straight Arrow Connector 31">
            <a:extLst>
              <a:ext uri="{FF2B5EF4-FFF2-40B4-BE49-F238E27FC236}">
                <a16:creationId xmlns:a16="http://schemas.microsoft.com/office/drawing/2014/main" id="{8C661E33-0624-48B3-9730-0D6DC57A5FEB}"/>
              </a:ext>
            </a:extLst>
          </p:cNvPr>
          <p:cNvCxnSpPr/>
          <p:nvPr/>
        </p:nvCxnSpPr>
        <p:spPr>
          <a:xfrm flipH="1">
            <a:off x="9335970" y="4508344"/>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126186E-6AD1-4FAC-9071-1844FDBA0465}"/>
              </a:ext>
            </a:extLst>
          </p:cNvPr>
          <p:cNvSpPr txBox="1"/>
          <p:nvPr/>
        </p:nvSpPr>
        <p:spPr>
          <a:xfrm>
            <a:off x="9474631" y="4987365"/>
            <a:ext cx="218190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name and no. of polygons</a:t>
            </a:r>
          </a:p>
        </p:txBody>
      </p:sp>
      <p:cxnSp>
        <p:nvCxnSpPr>
          <p:cNvPr id="34" name="Straight Arrow Connector 33">
            <a:extLst>
              <a:ext uri="{FF2B5EF4-FFF2-40B4-BE49-F238E27FC236}">
                <a16:creationId xmlns:a16="http://schemas.microsoft.com/office/drawing/2014/main" id="{B816852F-9FE0-4EF6-9BB4-871CF1A8DD64}"/>
              </a:ext>
            </a:extLst>
          </p:cNvPr>
          <p:cNvCxnSpPr/>
          <p:nvPr/>
        </p:nvCxnSpPr>
        <p:spPr>
          <a:xfrm flipH="1">
            <a:off x="9227530" y="5118066"/>
            <a:ext cx="236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386330F-47AB-4BBF-B565-9A1FA84CA547}"/>
              </a:ext>
            </a:extLst>
          </p:cNvPr>
          <p:cNvSpPr txBox="1"/>
          <p:nvPr/>
        </p:nvSpPr>
        <p:spPr>
          <a:xfrm>
            <a:off x="9154044" y="5265347"/>
            <a:ext cx="250326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36" name="Straight Arrow Connector 35">
            <a:extLst>
              <a:ext uri="{FF2B5EF4-FFF2-40B4-BE49-F238E27FC236}">
                <a16:creationId xmlns:a16="http://schemas.microsoft.com/office/drawing/2014/main" id="{749A07E9-05BD-4D69-9A7F-E2C067D019F7}"/>
              </a:ext>
            </a:extLst>
          </p:cNvPr>
          <p:cNvCxnSpPr/>
          <p:nvPr/>
        </p:nvCxnSpPr>
        <p:spPr>
          <a:xfrm flipH="1">
            <a:off x="8542493" y="537957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870133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14.xml><?xml version="1.0" encoding="utf-8"?>
<p:tagLst xmlns:a="http://schemas.openxmlformats.org/drawingml/2006/main" xmlns:r="http://schemas.openxmlformats.org/officeDocument/2006/relationships" xmlns:p="http://schemas.openxmlformats.org/presentationml/2006/main">
  <p:tag name="TIMING" val="|0.5|10.3|5.2|4.1|5"/>
</p:tagLst>
</file>

<file path=ppt/tags/tag15.xml><?xml version="1.0" encoding="utf-8"?>
<p:tagLst xmlns:a="http://schemas.openxmlformats.org/drawingml/2006/main" xmlns:r="http://schemas.openxmlformats.org/officeDocument/2006/relationships" xmlns:p="http://schemas.openxmlformats.org/presentationml/2006/main">
  <p:tag name="TIMING" val="|0.5|10.3|5.2|4.1|5"/>
</p:tagLst>
</file>

<file path=ppt/tags/tag16.xml><?xml version="1.0" encoding="utf-8"?>
<p:tagLst xmlns:a="http://schemas.openxmlformats.org/drawingml/2006/main" xmlns:r="http://schemas.openxmlformats.org/officeDocument/2006/relationships" xmlns:p="http://schemas.openxmlformats.org/presentationml/2006/main">
  <p:tag name="TIMING" val="|0.5|10.3|5.2|4.1|5"/>
</p:tagLst>
</file>

<file path=ppt/tags/tag17.xml><?xml version="1.0" encoding="utf-8"?>
<p:tagLst xmlns:a="http://schemas.openxmlformats.org/drawingml/2006/main" xmlns:r="http://schemas.openxmlformats.org/officeDocument/2006/relationships" xmlns:p="http://schemas.openxmlformats.org/presentationml/2006/main">
  <p:tag name="TIMING" val="|0.5|10.3|5.2|4.1|5"/>
</p:tagLst>
</file>

<file path=ppt/tags/tag18.xml><?xml version="1.0" encoding="utf-8"?>
<p:tagLst xmlns:a="http://schemas.openxmlformats.org/drawingml/2006/main" xmlns:r="http://schemas.openxmlformats.org/officeDocument/2006/relationships" xmlns:p="http://schemas.openxmlformats.org/presentationml/2006/main">
  <p:tag name="TIMING" val="|0.5|10.3|5.2|4.1|5"/>
</p:tagLst>
</file>

<file path=ppt/tags/tag19.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0.5|10.3|5.2|4.1|5"/>
</p:tagLst>
</file>

<file path=ppt/tags/tag21.xml><?xml version="1.0" encoding="utf-8"?>
<p:tagLst xmlns:a="http://schemas.openxmlformats.org/drawingml/2006/main" xmlns:r="http://schemas.openxmlformats.org/officeDocument/2006/relationships" xmlns:p="http://schemas.openxmlformats.org/presentationml/2006/main">
  <p:tag name="TIMING" val="|0.5|10.3|5.2|4.1|5"/>
</p:tagLst>
</file>

<file path=ppt/tags/tag22.xml><?xml version="1.0" encoding="utf-8"?>
<p:tagLst xmlns:a="http://schemas.openxmlformats.org/drawingml/2006/main" xmlns:r="http://schemas.openxmlformats.org/officeDocument/2006/relationships" xmlns:p="http://schemas.openxmlformats.org/presentationml/2006/main">
  <p:tag name="TIMING" val="|0.5|10.3|5.2|4.1|5"/>
</p:tagLst>
</file>

<file path=ppt/tags/tag23.xml><?xml version="1.0" encoding="utf-8"?>
<p:tagLst xmlns:a="http://schemas.openxmlformats.org/drawingml/2006/main" xmlns:r="http://schemas.openxmlformats.org/officeDocument/2006/relationships" xmlns:p="http://schemas.openxmlformats.org/presentationml/2006/main">
  <p:tag name="TIMING" val="|0.5|10.3|5.2|4.1|5"/>
</p:tagLst>
</file>

<file path=ppt/tags/tag24.xml><?xml version="1.0" encoding="utf-8"?>
<p:tagLst xmlns:a="http://schemas.openxmlformats.org/drawingml/2006/main" xmlns:r="http://schemas.openxmlformats.org/officeDocument/2006/relationships" xmlns:p="http://schemas.openxmlformats.org/presentationml/2006/main">
  <p:tag name="TIMING" val="|0.5|10.3|5.2|4.1|5"/>
</p:tagLst>
</file>

<file path=ppt/tags/tag25.xml><?xml version="1.0" encoding="utf-8"?>
<p:tagLst xmlns:a="http://schemas.openxmlformats.org/drawingml/2006/main" xmlns:r="http://schemas.openxmlformats.org/officeDocument/2006/relationships" xmlns:p="http://schemas.openxmlformats.org/presentationml/2006/main">
  <p:tag name="TIMING" val="|0.5|10.3|5.2|4.1|5"/>
</p:tagLst>
</file>

<file path=ppt/tags/tag26.xml><?xml version="1.0" encoding="utf-8"?>
<p:tagLst xmlns:a="http://schemas.openxmlformats.org/drawingml/2006/main" xmlns:r="http://schemas.openxmlformats.org/officeDocument/2006/relationships" xmlns:p="http://schemas.openxmlformats.org/presentationml/2006/main">
  <p:tag name="TIMING" val="|0.5|10.3|5.2|4.1|5"/>
</p:tagLst>
</file>

<file path=ppt/tags/tag27.xml><?xml version="1.0" encoding="utf-8"?>
<p:tagLst xmlns:a="http://schemas.openxmlformats.org/drawingml/2006/main" xmlns:r="http://schemas.openxmlformats.org/officeDocument/2006/relationships" xmlns:p="http://schemas.openxmlformats.org/presentationml/2006/main">
  <p:tag name="TIMING" val="|0.5|10.3|5.2|4.1|5"/>
</p:tagLst>
</file>

<file path=ppt/tags/tag28.xml><?xml version="1.0" encoding="utf-8"?>
<p:tagLst xmlns:a="http://schemas.openxmlformats.org/drawingml/2006/main" xmlns:r="http://schemas.openxmlformats.org/officeDocument/2006/relationships" xmlns:p="http://schemas.openxmlformats.org/presentationml/2006/main">
  <p:tag name="TIMING" val="|0.5|10.3|5.2|4.1|5"/>
</p:tagLst>
</file>

<file path=ppt/tags/tag29.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30.xml><?xml version="1.0" encoding="utf-8"?>
<p:tagLst xmlns:a="http://schemas.openxmlformats.org/drawingml/2006/main" xmlns:r="http://schemas.openxmlformats.org/officeDocument/2006/relationships" xmlns:p="http://schemas.openxmlformats.org/presentationml/2006/main">
  <p:tag name="TIMING" val="|0.5|10.3|5.2|4.1|5"/>
</p:tagLst>
</file>

<file path=ppt/tags/tag31.xml><?xml version="1.0" encoding="utf-8"?>
<p:tagLst xmlns:a="http://schemas.openxmlformats.org/drawingml/2006/main" xmlns:r="http://schemas.openxmlformats.org/officeDocument/2006/relationships" xmlns:p="http://schemas.openxmlformats.org/presentationml/2006/main">
  <p:tag name="TIMING" val="|0.5|10.3|5.2|4.1|5"/>
</p:tagLst>
</file>

<file path=ppt/tags/tag32.xml><?xml version="1.0" encoding="utf-8"?>
<p:tagLst xmlns:a="http://schemas.openxmlformats.org/drawingml/2006/main" xmlns:r="http://schemas.openxmlformats.org/officeDocument/2006/relationships" xmlns:p="http://schemas.openxmlformats.org/presentationml/2006/main">
  <p:tag name="TIMING" val="|0.5|10.3|5.2|4.1|5"/>
</p:tagLst>
</file>

<file path=ppt/tags/tag33.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34.xml><?xml version="1.0" encoding="utf-8"?>
<p:tagLst xmlns:a="http://schemas.openxmlformats.org/drawingml/2006/main" xmlns:r="http://schemas.openxmlformats.org/officeDocument/2006/relationships" xmlns:p="http://schemas.openxmlformats.org/presentationml/2006/main">
  <p:tag name="TIMING" val="|0.5|10.3|5.2|4.1|5"/>
</p:tagLst>
</file>

<file path=ppt/tags/tag35.xml><?xml version="1.0" encoding="utf-8"?>
<p:tagLst xmlns:a="http://schemas.openxmlformats.org/drawingml/2006/main" xmlns:r="http://schemas.openxmlformats.org/officeDocument/2006/relationships" xmlns:p="http://schemas.openxmlformats.org/presentationml/2006/main">
  <p:tag name="TIMING" val="|0.5|10.3|5.2|4.1|5"/>
</p:tagLst>
</file>

<file path=ppt/tags/tag36.xml><?xml version="1.0" encoding="utf-8"?>
<p:tagLst xmlns:a="http://schemas.openxmlformats.org/drawingml/2006/main" xmlns:r="http://schemas.openxmlformats.org/officeDocument/2006/relationships" xmlns:p="http://schemas.openxmlformats.org/presentationml/2006/main">
  <p:tag name="TIMING" val="|0.5|10.3|5.2|4.1|5"/>
</p:tagLst>
</file>

<file path=ppt/tags/tag37.xml><?xml version="1.0" encoding="utf-8"?>
<p:tagLst xmlns:a="http://schemas.openxmlformats.org/drawingml/2006/main" xmlns:r="http://schemas.openxmlformats.org/officeDocument/2006/relationships" xmlns:p="http://schemas.openxmlformats.org/presentationml/2006/main">
  <p:tag name="TIMING" val="|0.5|10.3|5.2|4.1|5"/>
</p:tagLst>
</file>

<file path=ppt/tags/tag38.xml><?xml version="1.0" encoding="utf-8"?>
<p:tagLst xmlns:a="http://schemas.openxmlformats.org/drawingml/2006/main" xmlns:r="http://schemas.openxmlformats.org/officeDocument/2006/relationships" xmlns:p="http://schemas.openxmlformats.org/presentationml/2006/main">
  <p:tag name="TIMING" val="|0.5|10.3|5.2|4.1|5"/>
</p:tagLst>
</file>

<file path=ppt/tags/tag39.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40.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l">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20789</TotalTime>
  <Words>8197</Words>
  <Application>Microsoft Office PowerPoint</Application>
  <PresentationFormat>Widescreen</PresentationFormat>
  <Paragraphs>1325</Paragraphs>
  <Slides>42</Slides>
  <Notes>0</Notes>
  <HiddenSlides>2</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Arial</vt:lpstr>
      <vt:lpstr>Calibri</vt:lpstr>
      <vt:lpstr>Calibri Light</vt:lpstr>
      <vt:lpstr>Tw Cen MT</vt:lpstr>
      <vt:lpstr>Droplet</vt:lpstr>
      <vt:lpstr>Custom Design</vt:lpstr>
      <vt:lpstr>NASA Web WorldWind – KML - GEOGLAM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226</cp:revision>
  <dcterms:created xsi:type="dcterms:W3CDTF">2019-06-19T05:15:32Z</dcterms:created>
  <dcterms:modified xsi:type="dcterms:W3CDTF">2020-03-17T22:57:21Z</dcterms:modified>
</cp:coreProperties>
</file>